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56" r:id="rId2"/>
    <p:sldId id="267" r:id="rId3"/>
    <p:sldId id="271" r:id="rId4"/>
    <p:sldId id="257" r:id="rId5"/>
    <p:sldId id="367" r:id="rId6"/>
    <p:sldId id="272" r:id="rId7"/>
    <p:sldId id="273" r:id="rId8"/>
    <p:sldId id="274" r:id="rId9"/>
    <p:sldId id="276" r:id="rId10"/>
    <p:sldId id="275" r:id="rId11"/>
    <p:sldId id="369" r:id="rId12"/>
    <p:sldId id="370" r:id="rId13"/>
    <p:sldId id="280" r:id="rId14"/>
    <p:sldId id="281" r:id="rId15"/>
    <p:sldId id="282" r:id="rId16"/>
    <p:sldId id="283" r:id="rId17"/>
    <p:sldId id="284" r:id="rId18"/>
    <p:sldId id="285" r:id="rId19"/>
    <p:sldId id="287" r:id="rId20"/>
    <p:sldId id="291" r:id="rId21"/>
    <p:sldId id="286" r:id="rId22"/>
    <p:sldId id="288" r:id="rId23"/>
    <p:sldId id="289" r:id="rId24"/>
    <p:sldId id="290" r:id="rId25"/>
    <p:sldId id="293" r:id="rId26"/>
    <p:sldId id="292" r:id="rId27"/>
    <p:sldId id="294" r:id="rId28"/>
    <p:sldId id="295" r:id="rId29"/>
    <p:sldId id="296" r:id="rId30"/>
    <p:sldId id="297" r:id="rId31"/>
    <p:sldId id="298" r:id="rId32"/>
    <p:sldId id="299" r:id="rId33"/>
    <p:sldId id="300" r:id="rId34"/>
    <p:sldId id="301" r:id="rId35"/>
    <p:sldId id="302" r:id="rId36"/>
    <p:sldId id="303" r:id="rId37"/>
    <p:sldId id="304" r:id="rId38"/>
    <p:sldId id="305" r:id="rId39"/>
    <p:sldId id="306" r:id="rId40"/>
    <p:sldId id="307" r:id="rId41"/>
    <p:sldId id="308" r:id="rId42"/>
    <p:sldId id="309" r:id="rId43"/>
    <p:sldId id="310" r:id="rId44"/>
    <p:sldId id="311" r:id="rId45"/>
    <p:sldId id="312" r:id="rId46"/>
    <p:sldId id="313" r:id="rId47"/>
    <p:sldId id="314" r:id="rId48"/>
    <p:sldId id="315" r:id="rId49"/>
    <p:sldId id="317" r:id="rId50"/>
    <p:sldId id="316" r:id="rId51"/>
    <p:sldId id="318" r:id="rId52"/>
    <p:sldId id="319" r:id="rId53"/>
    <p:sldId id="320" r:id="rId54"/>
    <p:sldId id="322" r:id="rId55"/>
    <p:sldId id="321" r:id="rId56"/>
    <p:sldId id="323" r:id="rId57"/>
    <p:sldId id="324" r:id="rId58"/>
    <p:sldId id="325" r:id="rId59"/>
    <p:sldId id="326" r:id="rId60"/>
    <p:sldId id="328" r:id="rId61"/>
    <p:sldId id="327" r:id="rId62"/>
    <p:sldId id="329" r:id="rId63"/>
    <p:sldId id="330" r:id="rId64"/>
    <p:sldId id="331" r:id="rId65"/>
    <p:sldId id="332" r:id="rId66"/>
    <p:sldId id="333" r:id="rId67"/>
    <p:sldId id="334" r:id="rId68"/>
    <p:sldId id="335" r:id="rId69"/>
    <p:sldId id="336" r:id="rId70"/>
    <p:sldId id="337" r:id="rId71"/>
    <p:sldId id="338" r:id="rId72"/>
    <p:sldId id="339" r:id="rId73"/>
    <p:sldId id="340" r:id="rId74"/>
    <p:sldId id="341" r:id="rId75"/>
    <p:sldId id="342" r:id="rId76"/>
    <p:sldId id="343" r:id="rId77"/>
    <p:sldId id="344" r:id="rId78"/>
    <p:sldId id="346" r:id="rId79"/>
    <p:sldId id="347" r:id="rId80"/>
    <p:sldId id="348" r:id="rId81"/>
    <p:sldId id="349" r:id="rId82"/>
    <p:sldId id="350" r:id="rId83"/>
    <p:sldId id="351" r:id="rId84"/>
    <p:sldId id="352" r:id="rId85"/>
    <p:sldId id="353" r:id="rId86"/>
    <p:sldId id="354" r:id="rId87"/>
    <p:sldId id="355" r:id="rId88"/>
    <p:sldId id="356" r:id="rId89"/>
    <p:sldId id="357" r:id="rId90"/>
    <p:sldId id="358" r:id="rId91"/>
    <p:sldId id="359" r:id="rId92"/>
    <p:sldId id="360" r:id="rId93"/>
    <p:sldId id="361" r:id="rId94"/>
    <p:sldId id="362" r:id="rId95"/>
    <p:sldId id="363" r:id="rId96"/>
    <p:sldId id="364" r:id="rId97"/>
    <p:sldId id="365" r:id="rId98"/>
    <p:sldId id="371" r:id="rId99"/>
  </p:sldIdLst>
  <p:sldSz cx="9144000" cy="6858000" type="screen4x3"/>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8B84136-3DAB-431A-8383-AE421525FF82}">
          <p14:sldIdLst>
            <p14:sldId id="256"/>
            <p14:sldId id="267"/>
          </p14:sldIdLst>
        </p14:section>
        <p14:section name="What is CSS" id="{BB4BBE50-A689-4B8B-8490-86DC559C6900}">
          <p14:sldIdLst>
            <p14:sldId id="271"/>
            <p14:sldId id="257"/>
            <p14:sldId id="367"/>
            <p14:sldId id="272"/>
            <p14:sldId id="273"/>
            <p14:sldId id="274"/>
          </p14:sldIdLst>
        </p14:section>
        <p14:section name="CSS Syntax" id="{DB6AE2DC-7E9B-44AF-86D7-84749281979D}">
          <p14:sldIdLst>
            <p14:sldId id="276"/>
            <p14:sldId id="275"/>
            <p14:sldId id="369"/>
            <p14:sldId id="370"/>
            <p14:sldId id="280"/>
            <p14:sldId id="281"/>
            <p14:sldId id="282"/>
            <p14:sldId id="283"/>
            <p14:sldId id="284"/>
            <p14:sldId id="285"/>
          </p14:sldIdLst>
        </p14:section>
        <p14:section name="Location of Styles" id="{5D6D3927-6B43-40FF-8E24-6683B59865B6}">
          <p14:sldIdLst>
            <p14:sldId id="287"/>
            <p14:sldId id="291"/>
            <p14:sldId id="286"/>
            <p14:sldId id="288"/>
            <p14:sldId id="289"/>
            <p14:sldId id="290"/>
          </p14:sldIdLst>
        </p14:section>
        <p14:section name="Selectors" id="{3DDCCB79-7C85-42EC-9D84-6CAE607F5F6F}">
          <p14:sldIdLst>
            <p14:sldId id="293"/>
            <p14:sldId id="292"/>
            <p14:sldId id="294"/>
            <p14:sldId id="295"/>
            <p14:sldId id="296"/>
            <p14:sldId id="297"/>
            <p14:sldId id="298"/>
            <p14:sldId id="299"/>
            <p14:sldId id="300"/>
            <p14:sldId id="301"/>
            <p14:sldId id="302"/>
            <p14:sldId id="303"/>
            <p14:sldId id="304"/>
            <p14:sldId id="305"/>
            <p14:sldId id="306"/>
            <p14:sldId id="307"/>
            <p14:sldId id="308"/>
            <p14:sldId id="309"/>
          </p14:sldIdLst>
        </p14:section>
        <p14:section name="The cascade" id="{2EE3A5C0-AE56-40C1-9792-5CEF8BCF0DEB}">
          <p14:sldIdLst>
            <p14:sldId id="310"/>
            <p14:sldId id="311"/>
            <p14:sldId id="312"/>
            <p14:sldId id="313"/>
            <p14:sldId id="314"/>
            <p14:sldId id="315"/>
            <p14:sldId id="317"/>
            <p14:sldId id="316"/>
            <p14:sldId id="318"/>
            <p14:sldId id="319"/>
            <p14:sldId id="320"/>
            <p14:sldId id="322"/>
            <p14:sldId id="321"/>
            <p14:sldId id="323"/>
            <p14:sldId id="324"/>
            <p14:sldId id="325"/>
            <p14:sldId id="326"/>
          </p14:sldIdLst>
        </p14:section>
        <p14:section name="the box model" id="{53018AE6-A4FA-4ACF-B046-72C33E1826BA}">
          <p14:sldIdLst>
            <p14:sldId id="328"/>
            <p14:sldId id="327"/>
            <p14:sldId id="329"/>
            <p14:sldId id="330"/>
            <p14:sldId id="331"/>
            <p14:sldId id="332"/>
            <p14:sldId id="333"/>
            <p14:sldId id="334"/>
            <p14:sldId id="335"/>
            <p14:sldId id="336"/>
            <p14:sldId id="337"/>
            <p14:sldId id="338"/>
            <p14:sldId id="339"/>
            <p14:sldId id="340"/>
            <p14:sldId id="341"/>
            <p14:sldId id="342"/>
            <p14:sldId id="343"/>
            <p14:sldId id="344"/>
            <p14:sldId id="346"/>
            <p14:sldId id="347"/>
            <p14:sldId id="348"/>
            <p14:sldId id="349"/>
            <p14:sldId id="350"/>
            <p14:sldId id="351"/>
          </p14:sldIdLst>
        </p14:section>
        <p14:section name="Text styling" id="{9456EC14-02F0-4F0E-9AF5-2FD4543B3F8D}">
          <p14:sldIdLst>
            <p14:sldId id="352"/>
            <p14:sldId id="353"/>
            <p14:sldId id="354"/>
            <p14:sldId id="355"/>
            <p14:sldId id="356"/>
            <p14:sldId id="357"/>
            <p14:sldId id="358"/>
            <p14:sldId id="359"/>
            <p14:sldId id="360"/>
            <p14:sldId id="361"/>
            <p14:sldId id="362"/>
            <p14:sldId id="363"/>
            <p14:sldId id="364"/>
            <p14:sldId id="365"/>
          </p14:sldIdLst>
        </p14:section>
        <p14:section name="What you’ve learned" id="{F2DCD906-BE62-4C2B-A31A-F89A4C0CA65D}">
          <p14:sldIdLst>
            <p14:sldId id="371"/>
          </p14:sldIdLst>
        </p14:section>
      </p14:sectionLst>
    </p:ext>
    <p:ext uri="{EFAFB233-063F-42B5-8137-9DF3F51BA10A}">
      <p15:sldGuideLst xmlns:p15="http://schemas.microsoft.com/office/powerpoint/2012/main">
        <p15:guide id="1" orient="horz" pos="2880">
          <p15:clr>
            <a:srgbClr val="A4A3A4"/>
          </p15:clr>
        </p15:guide>
        <p15:guide id="2" orient="horz" pos="1440">
          <p15:clr>
            <a:srgbClr val="A4A3A4"/>
          </p15:clr>
        </p15:guide>
        <p15:guide id="3" orient="horz">
          <p15:clr>
            <a:srgbClr val="A4A3A4"/>
          </p15:clr>
        </p15:guide>
        <p15:guide id="4" pos="3840">
          <p15:clr>
            <a:srgbClr val="A4A3A4"/>
          </p15:clr>
        </p15:guide>
        <p15:guide id="5" pos="19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368" autoAdjust="0"/>
    <p:restoredTop sz="94660"/>
  </p:normalViewPr>
  <p:slideViewPr>
    <p:cSldViewPr showGuides="1">
      <p:cViewPr varScale="1">
        <p:scale>
          <a:sx n="86" d="100"/>
          <a:sy n="86" d="100"/>
        </p:scale>
        <p:origin x="1536" y="84"/>
      </p:cViewPr>
      <p:guideLst>
        <p:guide orient="horz" pos="2880"/>
        <p:guide orient="horz" pos="1440"/>
        <p:guide orient="horz"/>
        <p:guide pos="3840"/>
        <p:guide pos="1920"/>
      </p:guideLst>
    </p:cSldViewPr>
  </p:slideViewPr>
  <p:notesTextViewPr>
    <p:cViewPr>
      <p:scale>
        <a:sx n="100" d="100"/>
        <a:sy n="100" d="100"/>
      </p:scale>
      <p:origin x="0" y="0"/>
    </p:cViewPr>
  </p:notesTextViewPr>
  <p:sorterViewPr>
    <p:cViewPr>
      <p:scale>
        <a:sx n="200" d="100"/>
        <a:sy n="200" d="100"/>
      </p:scale>
      <p:origin x="0" y="-8432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5.emf"/></Relationships>
</file>

<file path=ppt/media/image11.png>
</file>

<file path=ppt/media/image2.png>
</file>

<file path=ppt/media/image26.png>
</file>

<file path=ppt/media/image27.png>
</file>

<file path=ppt/media/image28.png>
</file>

<file path=ppt/media/image3.png>
</file>

<file path=ppt/media/image4.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685800"/>
            <a:ext cx="5486400" cy="2819400"/>
          </a:xfrm>
        </p:spPr>
        <p:txBody>
          <a:bodyPr>
            <a:noAutofit/>
          </a:bodyPr>
          <a:lstStyle>
            <a:lvl1pPr algn="l">
              <a:lnSpc>
                <a:spcPts val="6200"/>
              </a:lnSpc>
              <a:defRPr sz="5400">
                <a:latin typeface="Rockwell" pitchFamily="18"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838200" y="4225160"/>
            <a:ext cx="5486400" cy="533400"/>
          </a:xfrm>
        </p:spPr>
        <p:txBody>
          <a:bodyPr>
            <a:normAutofit/>
          </a:bodyPr>
          <a:lstStyle>
            <a:lvl1pPr marL="0" indent="0" algn="l">
              <a:buNone/>
              <a:defRPr sz="240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5" name="Rectangle 4"/>
          <p:cNvSpPr/>
          <p:nvPr/>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203947" y="6096000"/>
            <a:ext cx="3940053" cy="369332"/>
          </a:xfrm>
          <a:prstGeom prst="rect">
            <a:avLst/>
          </a:prstGeom>
          <a:noFill/>
        </p:spPr>
        <p:txBody>
          <a:bodyPr wrap="none" rtlCol="0">
            <a:spAutoFit/>
          </a:bodyPr>
          <a:lstStyle/>
          <a:p>
            <a:pPr algn="r"/>
            <a:r>
              <a:rPr lang="en-US" sz="1800" dirty="0" smtClean="0">
                <a:solidFill>
                  <a:schemeClr val="accent1"/>
                </a:solidFill>
                <a:latin typeface="Rockwell" pitchFamily="18" charset="0"/>
              </a:rPr>
              <a:t>Fundamentals</a:t>
            </a:r>
            <a:r>
              <a:rPr lang="en-US" sz="1800" baseline="0" dirty="0" smtClean="0">
                <a:latin typeface="Rockwell" pitchFamily="18" charset="0"/>
              </a:rPr>
              <a:t> </a:t>
            </a:r>
            <a:r>
              <a:rPr lang="en-US" sz="1800" baseline="0" dirty="0" smtClean="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0" name="Rectangle 9"/>
          <p:cNvSpPr/>
          <p:nvPr/>
        </p:nvSpPr>
        <p:spPr>
          <a:xfrm>
            <a:off x="0" y="6477000"/>
            <a:ext cx="9144000" cy="381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0" y="6096000"/>
            <a:ext cx="3771802" cy="369332"/>
          </a:xfrm>
          <a:prstGeom prst="rect">
            <a:avLst/>
          </a:prstGeom>
          <a:noFill/>
        </p:spPr>
        <p:txBody>
          <a:bodyPr wrap="none" rtlCol="0">
            <a:spAutoFit/>
          </a:bodyPr>
          <a:lstStyle/>
          <a:p>
            <a:r>
              <a:rPr lang="en-US" sz="1800" dirty="0" smtClean="0">
                <a:solidFill>
                  <a:schemeClr val="accent1"/>
                </a:solidFill>
                <a:latin typeface="Rockwell" pitchFamily="18" charset="0"/>
              </a:rPr>
              <a:t>Randy Connolly </a:t>
            </a:r>
            <a:r>
              <a:rPr lang="en-US" sz="1800" baseline="0" dirty="0" smtClean="0">
                <a:solidFill>
                  <a:schemeClr val="bg2"/>
                </a:solidFill>
                <a:latin typeface="Rockwell" pitchFamily="18" charset="0"/>
              </a:rPr>
              <a:t>and</a:t>
            </a:r>
            <a:r>
              <a:rPr lang="en-US" sz="1800" baseline="0" dirty="0" smtClean="0">
                <a:latin typeface="Rockwell" pitchFamily="18" charset="0"/>
              </a:rPr>
              <a:t> </a:t>
            </a:r>
            <a:r>
              <a:rPr lang="en-US" sz="1800" baseline="0" dirty="0" smtClean="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2" name="TextBox 11"/>
          <p:cNvSpPr txBox="1"/>
          <p:nvPr/>
        </p:nvSpPr>
        <p:spPr>
          <a:xfrm>
            <a:off x="5257800" y="6453003"/>
            <a:ext cx="3886200" cy="461665"/>
          </a:xfrm>
          <a:prstGeom prst="rect">
            <a:avLst/>
          </a:prstGeom>
          <a:noFill/>
        </p:spPr>
        <p:txBody>
          <a:bodyPr wrap="square" rtlCol="0">
            <a:spAutoFit/>
          </a:bodyPr>
          <a:lstStyle/>
          <a:p>
            <a:pPr algn="r"/>
            <a:r>
              <a:rPr lang="en-US" sz="1200" dirty="0" smtClean="0">
                <a:solidFill>
                  <a:schemeClr val="bg1"/>
                </a:solidFill>
                <a:latin typeface="+mj-lt"/>
              </a:rPr>
              <a:t>Textbook</a:t>
            </a:r>
            <a:r>
              <a:rPr lang="en-US" sz="1200" baseline="0" dirty="0" smtClean="0">
                <a:solidFill>
                  <a:schemeClr val="bg1"/>
                </a:solidFill>
                <a:latin typeface="+mj-lt"/>
              </a:rPr>
              <a:t> to be published by </a:t>
            </a:r>
            <a:r>
              <a:rPr lang="en-US" sz="1200" dirty="0" smtClean="0">
                <a:solidFill>
                  <a:schemeClr val="bg1"/>
                </a:solidFill>
                <a:latin typeface="+mj-lt"/>
              </a:rPr>
              <a:t>Pearson Ed in early 2014</a:t>
            </a:r>
          </a:p>
          <a:p>
            <a:pPr algn="r"/>
            <a:r>
              <a:rPr lang="en-US" sz="1200" dirty="0" smtClean="0">
                <a:solidFill>
                  <a:schemeClr val="bg1"/>
                </a:solidFill>
                <a:latin typeface="+mj-lt"/>
              </a:rPr>
              <a:t>http://www.funwebdev.com</a:t>
            </a:r>
            <a:endParaRPr lang="en-US" sz="1200" dirty="0">
              <a:solidFill>
                <a:schemeClr val="bg1"/>
              </a:solidFill>
              <a:latin typeface="+mj-lt"/>
            </a:endParaRPr>
          </a:p>
        </p:txBody>
      </p:sp>
      <p:sp>
        <p:nvSpPr>
          <p:cNvPr id="13" name="Rectangle 12"/>
          <p:cNvSpPr/>
          <p:nvPr userDrawn="1"/>
        </p:nvSpPr>
        <p:spPr>
          <a:xfrm>
            <a:off x="8610600" y="0"/>
            <a:ext cx="5334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0" y="6477000"/>
            <a:ext cx="8839200" cy="3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0" y="4572000"/>
            <a:ext cx="9144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203947" y="6096000"/>
            <a:ext cx="3940053" cy="369332"/>
          </a:xfrm>
          <a:prstGeom prst="rect">
            <a:avLst/>
          </a:prstGeom>
          <a:noFill/>
        </p:spPr>
        <p:txBody>
          <a:bodyPr wrap="none" rtlCol="0">
            <a:spAutoFit/>
          </a:bodyPr>
          <a:lstStyle/>
          <a:p>
            <a:pPr algn="r"/>
            <a:r>
              <a:rPr lang="en-US" sz="1800" dirty="0" smtClean="0">
                <a:solidFill>
                  <a:schemeClr val="accent1"/>
                </a:solidFill>
                <a:latin typeface="Rockwell" pitchFamily="18" charset="0"/>
              </a:rPr>
              <a:t>Fundamentals</a:t>
            </a:r>
            <a:r>
              <a:rPr lang="en-US" sz="1800" baseline="0" dirty="0" smtClean="0">
                <a:latin typeface="Rockwell" pitchFamily="18" charset="0"/>
              </a:rPr>
              <a:t> </a:t>
            </a:r>
            <a:r>
              <a:rPr lang="en-US" sz="1800" baseline="0" dirty="0" smtClean="0">
                <a:solidFill>
                  <a:schemeClr val="bg2"/>
                </a:solidFill>
                <a:latin typeface="Rockwell" pitchFamily="18" charset="0"/>
              </a:rPr>
              <a:t>of Web Development</a:t>
            </a:r>
            <a:endParaRPr lang="en-US" sz="1800" dirty="0">
              <a:solidFill>
                <a:schemeClr val="bg2"/>
              </a:solidFill>
              <a:latin typeface="Rockwell" pitchFamily="18" charset="0"/>
            </a:endParaRPr>
          </a:p>
        </p:txBody>
      </p:sp>
      <p:sp>
        <p:nvSpPr>
          <p:cNvPr id="17" name="Rectangle 16"/>
          <p:cNvSpPr/>
          <p:nvPr userDrawn="1"/>
        </p:nvSpPr>
        <p:spPr>
          <a:xfrm>
            <a:off x="0" y="6477000"/>
            <a:ext cx="9144000" cy="38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userDrawn="1"/>
        </p:nvSpPr>
        <p:spPr>
          <a:xfrm>
            <a:off x="0" y="6096000"/>
            <a:ext cx="3771802" cy="369332"/>
          </a:xfrm>
          <a:prstGeom prst="rect">
            <a:avLst/>
          </a:prstGeom>
          <a:noFill/>
        </p:spPr>
        <p:txBody>
          <a:bodyPr wrap="none" rtlCol="0">
            <a:spAutoFit/>
          </a:bodyPr>
          <a:lstStyle/>
          <a:p>
            <a:r>
              <a:rPr lang="en-US" sz="1800" dirty="0" smtClean="0">
                <a:solidFill>
                  <a:schemeClr val="accent1"/>
                </a:solidFill>
                <a:latin typeface="Rockwell" pitchFamily="18" charset="0"/>
              </a:rPr>
              <a:t>Randy Connolly </a:t>
            </a:r>
            <a:r>
              <a:rPr lang="en-US" sz="1800" baseline="0" dirty="0" smtClean="0">
                <a:solidFill>
                  <a:schemeClr val="bg2"/>
                </a:solidFill>
                <a:latin typeface="Rockwell" pitchFamily="18" charset="0"/>
              </a:rPr>
              <a:t>and</a:t>
            </a:r>
            <a:r>
              <a:rPr lang="en-US" sz="1800" baseline="0" dirty="0" smtClean="0">
                <a:latin typeface="Rockwell" pitchFamily="18" charset="0"/>
              </a:rPr>
              <a:t> </a:t>
            </a:r>
            <a:r>
              <a:rPr lang="en-US" sz="1800" baseline="0" dirty="0" smtClean="0">
                <a:solidFill>
                  <a:schemeClr val="accent1"/>
                </a:solidFill>
                <a:latin typeface="Rockwell" pitchFamily="18" charset="0"/>
              </a:rPr>
              <a:t>Ricardo Hoar</a:t>
            </a:r>
            <a:endParaRPr lang="en-US" sz="1800" dirty="0">
              <a:solidFill>
                <a:schemeClr val="accent1"/>
              </a:solidFill>
              <a:latin typeface="Rockwell" pitchFamily="18" charset="0"/>
            </a:endParaRPr>
          </a:p>
        </p:txBody>
      </p:sp>
      <p:sp>
        <p:nvSpPr>
          <p:cNvPr id="19" name="TextBox 18"/>
          <p:cNvSpPr txBox="1"/>
          <p:nvPr userDrawn="1"/>
        </p:nvSpPr>
        <p:spPr>
          <a:xfrm>
            <a:off x="5486400" y="6453003"/>
            <a:ext cx="3657600" cy="461665"/>
          </a:xfrm>
          <a:prstGeom prst="rect">
            <a:avLst/>
          </a:prstGeom>
          <a:noFill/>
        </p:spPr>
        <p:txBody>
          <a:bodyPr wrap="square" rtlCol="0">
            <a:spAutoFit/>
          </a:bodyPr>
          <a:lstStyle/>
          <a:p>
            <a:pPr algn="r"/>
            <a:r>
              <a:rPr lang="en-US" sz="1200" kern="1200" dirty="0" smtClean="0">
                <a:solidFill>
                  <a:schemeClr val="bg1"/>
                </a:solidFill>
                <a:latin typeface="+mn-lt"/>
                <a:ea typeface="+mn-ea"/>
                <a:cs typeface="+mn-cs"/>
              </a:rPr>
              <a:t>© 2015 Pearson</a:t>
            </a:r>
          </a:p>
          <a:p>
            <a:pPr algn="r"/>
            <a:r>
              <a:rPr lang="en-US" sz="1200" kern="1200" smtClean="0">
                <a:solidFill>
                  <a:schemeClr val="bg1"/>
                </a:solidFill>
                <a:latin typeface="+mn-lt"/>
                <a:ea typeface="+mn-ea"/>
                <a:cs typeface="+mn-cs"/>
              </a:rPr>
              <a:t>http://www.funwebdev.com</a:t>
            </a:r>
            <a:endParaRPr lang="en-US" sz="1200" kern="1200" dirty="0">
              <a:solidFill>
                <a:schemeClr val="bg1"/>
              </a:solidFill>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984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3048000" y="1676400"/>
            <a:ext cx="5638800" cy="4525963"/>
          </a:xfrm>
        </p:spPr>
        <p:txBody>
          <a:bodyPr/>
          <a:lstStyle>
            <a:lvl1pPr marL="0" indent="0">
              <a:buNone/>
              <a:defRPr sz="2400">
                <a:solidFill>
                  <a:schemeClr val="tx1"/>
                </a:solidFill>
              </a:defRPr>
            </a:lvl1pPr>
            <a:lvl2pPr marL="461963" indent="-4763">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6294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122238"/>
            <a:ext cx="7772400" cy="1020762"/>
          </a:xfrm>
        </p:spPr>
        <p:txBody>
          <a:bodyPr/>
          <a:lstStyle>
            <a:lvl1pPr algn="l">
              <a:defRPr/>
            </a:lvl1pPr>
          </a:lstStyle>
          <a:p>
            <a:r>
              <a:rPr lang="en-US" smtClean="0"/>
              <a:t>Click to edit Master title style</a:t>
            </a:r>
            <a:endParaRPr lang="en-US" dirty="0"/>
          </a:p>
        </p:txBody>
      </p:sp>
      <p:sp>
        <p:nvSpPr>
          <p:cNvPr id="3" name="Content Placeholder 2"/>
          <p:cNvSpPr>
            <a:spLocks noGrp="1"/>
          </p:cNvSpPr>
          <p:nvPr>
            <p:ph idx="1"/>
          </p:nvPr>
        </p:nvSpPr>
        <p:spPr>
          <a:xfrm>
            <a:off x="914400" y="1646237"/>
            <a:ext cx="6400800" cy="4525963"/>
          </a:xfrm>
        </p:spPr>
        <p:txBody>
          <a:bodyPr/>
          <a:lstStyle>
            <a:lvl1pPr marL="0" indent="0">
              <a:spcAft>
                <a:spcPts val="1200"/>
              </a:spcAft>
              <a:buNone/>
              <a:defRPr sz="2200">
                <a:solidFill>
                  <a:schemeClr val="tx1"/>
                </a:solidFill>
              </a:defRPr>
            </a:lvl1pPr>
            <a:lvl2pPr marL="461963" indent="-4763">
              <a:spcAft>
                <a:spcPts val="1200"/>
              </a:spcAft>
              <a:buNone/>
              <a:defRPr sz="2000">
                <a:solidFill>
                  <a:schemeClr val="tx1"/>
                </a:solidFill>
              </a:defRPr>
            </a:lvl2pPr>
            <a:lvl3pPr marL="914400" indent="0">
              <a:buNone/>
              <a:defRPr sz="1800">
                <a:solidFill>
                  <a:schemeClr val="tx1"/>
                </a:solidFill>
              </a:defRPr>
            </a:lvl3pPr>
            <a:lvl4pPr marL="1376363" indent="-4763">
              <a:buNone/>
              <a:defRPr sz="1600">
                <a:solidFill>
                  <a:schemeClr val="tx1"/>
                </a:solidFill>
              </a:defRPr>
            </a:lvl4pPr>
            <a:lvl5pPr marL="1828800" indent="0">
              <a:buNone/>
              <a:defRPr sz="1400">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
        <p:nvSpPr>
          <p:cNvPr id="12" name="Content Placeholder 11"/>
          <p:cNvSpPr>
            <a:spLocks noGrp="1"/>
          </p:cNvSpPr>
          <p:nvPr>
            <p:ph sz="quarter" idx="13" hasCustomPrompt="1"/>
          </p:nvPr>
        </p:nvSpPr>
        <p:spPr>
          <a:xfrm>
            <a:off x="914400" y="838200"/>
            <a:ext cx="6400800" cy="304800"/>
          </a:xfrm>
        </p:spPr>
        <p:txBody>
          <a:bodyPr>
            <a:normAutofit/>
          </a:bodyPr>
          <a:lstStyle>
            <a:lvl1pPr>
              <a:buNone/>
              <a:defRPr sz="1500">
                <a:latin typeface="Rockwell" pitchFamily="18" charset="0"/>
              </a:defRPr>
            </a:lvl1pPr>
          </a:lstStyle>
          <a:p>
            <a:pPr lvl="0"/>
            <a:r>
              <a:rPr lang="en-US" dirty="0" smtClean="0"/>
              <a:t>Enter subtitle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1000" y="5334000"/>
            <a:ext cx="8037513" cy="838200"/>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457200" y="3962400"/>
            <a:ext cx="7772400" cy="1500187"/>
          </a:xfrm>
        </p:spPr>
        <p:txBody>
          <a:bodyPr anchor="b"/>
          <a:lstStyle>
            <a:lvl1pPr marL="0" indent="0">
              <a:buNone/>
              <a:defRPr sz="2000">
                <a:solidFill>
                  <a:schemeClr val="tx1">
                    <a:tint val="75000"/>
                  </a:schemeClr>
                </a:solidFill>
                <a:latin typeface="Rockwell Condensed" pitchFamily="18"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6" name="Slide Number Placeholder 5"/>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800600" y="1600200"/>
            <a:ext cx="3657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8746D3AE-9A6B-4724-B938-46259D069CC8}"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9ECA76C-96BA-4C53-A922-4E6799921C76}" type="datetimeFigureOut">
              <a:rPr lang="en-US" smtClean="0"/>
              <a:pPr/>
              <a:t>5/3/2016</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8746D3AE-9A6B-4724-B938-46259D069CC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E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152400"/>
            <a:ext cx="7924800" cy="1066800"/>
          </a:xfrm>
          <a:prstGeom prst="rect">
            <a:avLst/>
          </a:prstGeom>
        </p:spPr>
        <p:txBody>
          <a:bodyPr vert="horz" lIns="91440" tIns="45720" rIns="91440" bIns="45720" rtlCol="0" anchor="t" anchorCtr="0">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4400" y="1143000"/>
            <a:ext cx="716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915400" y="6553200"/>
            <a:ext cx="228600" cy="304800"/>
          </a:xfrm>
          <a:prstGeom prst="rect">
            <a:avLst/>
          </a:prstGeom>
        </p:spPr>
        <p:txBody>
          <a:bodyPr vert="horz" lIns="0" tIns="0" rIns="0" bIns="0" rtlCol="0" anchor="ctr"/>
          <a:lstStyle>
            <a:lvl1pPr algn="r">
              <a:defRPr sz="900">
                <a:solidFill>
                  <a:schemeClr val="tx1">
                    <a:tint val="75000"/>
                  </a:schemeClr>
                </a:solidFill>
              </a:defRPr>
            </a:lvl1pPr>
          </a:lstStyle>
          <a:p>
            <a:fld id="{8746D3AE-9A6B-4724-B938-46259D069CC8}" type="slidenum">
              <a:rPr lang="en-US" smtClean="0"/>
              <a:pPr/>
              <a:t>‹#›</a:t>
            </a:fld>
            <a:endParaRPr lang="en-US"/>
          </a:p>
        </p:txBody>
      </p:sp>
      <p:cxnSp>
        <p:nvCxnSpPr>
          <p:cNvPr id="10" name="Straight Connector 9"/>
          <p:cNvCxnSpPr/>
          <p:nvPr/>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867400" y="6581001"/>
            <a:ext cx="2684517" cy="276999"/>
          </a:xfrm>
          <a:prstGeom prst="rect">
            <a:avLst/>
          </a:prstGeom>
          <a:noFill/>
        </p:spPr>
        <p:txBody>
          <a:bodyPr wrap="none" rtlCol="0">
            <a:spAutoFit/>
          </a:bodyPr>
          <a:lstStyle/>
          <a:p>
            <a:pPr algn="r"/>
            <a:r>
              <a:rPr lang="en-US" sz="1200" dirty="0" smtClean="0">
                <a:solidFill>
                  <a:schemeClr val="accent1"/>
                </a:solidFill>
                <a:latin typeface="Rockwell" pitchFamily="18" charset="0"/>
              </a:rPr>
              <a:t>Fundamentals</a:t>
            </a:r>
            <a:r>
              <a:rPr lang="en-US" sz="1200" baseline="0" dirty="0" smtClean="0">
                <a:latin typeface="Rockwell" pitchFamily="18" charset="0"/>
              </a:rPr>
              <a:t> of Web Development</a:t>
            </a:r>
            <a:endParaRPr lang="en-US" sz="1200" dirty="0">
              <a:latin typeface="Rockwell" pitchFamily="18" charset="0"/>
            </a:endParaRPr>
          </a:p>
        </p:txBody>
      </p:sp>
      <p:sp>
        <p:nvSpPr>
          <p:cNvPr id="9" name="TextBox 8"/>
          <p:cNvSpPr txBox="1"/>
          <p:nvPr/>
        </p:nvSpPr>
        <p:spPr>
          <a:xfrm>
            <a:off x="363483" y="6581001"/>
            <a:ext cx="2574487" cy="276999"/>
          </a:xfrm>
          <a:prstGeom prst="rect">
            <a:avLst/>
          </a:prstGeom>
          <a:noFill/>
        </p:spPr>
        <p:txBody>
          <a:bodyPr wrap="none" rtlCol="0">
            <a:spAutoFit/>
          </a:bodyPr>
          <a:lstStyle/>
          <a:p>
            <a:r>
              <a:rPr lang="en-US" sz="1200" dirty="0" smtClean="0">
                <a:solidFill>
                  <a:schemeClr val="accent1"/>
                </a:solidFill>
                <a:latin typeface="Rockwell" pitchFamily="18" charset="0"/>
              </a:rPr>
              <a:t>Randy Connolly </a:t>
            </a:r>
            <a:r>
              <a:rPr lang="en-US" sz="1200" baseline="0" dirty="0" smtClean="0">
                <a:solidFill>
                  <a:schemeClr val="tx1"/>
                </a:solidFill>
                <a:latin typeface="Rockwell" pitchFamily="18" charset="0"/>
              </a:rPr>
              <a:t>and</a:t>
            </a:r>
            <a:r>
              <a:rPr lang="en-US" sz="1200" baseline="0" dirty="0" smtClean="0">
                <a:latin typeface="Rockwell" pitchFamily="18" charset="0"/>
              </a:rPr>
              <a:t> </a:t>
            </a:r>
            <a:r>
              <a:rPr lang="en-US" sz="1200" baseline="0" dirty="0" smtClean="0">
                <a:solidFill>
                  <a:schemeClr val="accent1"/>
                </a:solidFill>
                <a:latin typeface="Rockwell" pitchFamily="18" charset="0"/>
              </a:rPr>
              <a:t>Ricardo Hoar</a:t>
            </a:r>
            <a:endParaRPr lang="en-US" sz="1200" dirty="0">
              <a:solidFill>
                <a:schemeClr val="accent1"/>
              </a:solidFill>
              <a:latin typeface="Rockwell" pitchFamily="18" charset="0"/>
            </a:endParaRPr>
          </a:p>
        </p:txBody>
      </p:sp>
      <p:sp>
        <p:nvSpPr>
          <p:cNvPr id="12" name="Rectangle 11"/>
          <p:cNvSpPr/>
          <p:nvPr userDrawn="1"/>
        </p:nvSpPr>
        <p:spPr>
          <a:xfrm>
            <a:off x="8915400" y="0"/>
            <a:ext cx="2286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8839200" y="0"/>
            <a:ext cx="762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userDrawn="1"/>
        </p:nvCxnSpPr>
        <p:spPr>
          <a:xfrm flipH="1">
            <a:off x="457200" y="6553200"/>
            <a:ext cx="8001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userDrawn="1"/>
        </p:nvSpPr>
        <p:spPr>
          <a:xfrm>
            <a:off x="5867400" y="6581001"/>
            <a:ext cx="2684517" cy="276999"/>
          </a:xfrm>
          <a:prstGeom prst="rect">
            <a:avLst/>
          </a:prstGeom>
          <a:noFill/>
        </p:spPr>
        <p:txBody>
          <a:bodyPr wrap="none" rtlCol="0">
            <a:spAutoFit/>
          </a:bodyPr>
          <a:lstStyle/>
          <a:p>
            <a:pPr algn="r"/>
            <a:r>
              <a:rPr lang="en-US" sz="1200" dirty="0" smtClean="0">
                <a:solidFill>
                  <a:schemeClr val="accent1"/>
                </a:solidFill>
                <a:latin typeface="Rockwell" pitchFamily="18" charset="0"/>
              </a:rPr>
              <a:t>Fundamentals</a:t>
            </a:r>
            <a:r>
              <a:rPr lang="en-US" sz="1200" baseline="0" dirty="0" smtClean="0">
                <a:latin typeface="Rockwell" pitchFamily="18" charset="0"/>
              </a:rPr>
              <a:t> of Web Development</a:t>
            </a:r>
            <a:endParaRPr lang="en-US" sz="1200" dirty="0">
              <a:latin typeface="Rockwell" pitchFamily="18" charset="0"/>
            </a:endParaRPr>
          </a:p>
        </p:txBody>
      </p:sp>
      <p:sp>
        <p:nvSpPr>
          <p:cNvPr id="16" name="TextBox 15"/>
          <p:cNvSpPr txBox="1"/>
          <p:nvPr userDrawn="1"/>
        </p:nvSpPr>
        <p:spPr>
          <a:xfrm>
            <a:off x="363483" y="6581001"/>
            <a:ext cx="2574487" cy="276999"/>
          </a:xfrm>
          <a:prstGeom prst="rect">
            <a:avLst/>
          </a:prstGeom>
          <a:noFill/>
        </p:spPr>
        <p:txBody>
          <a:bodyPr wrap="none" rtlCol="0">
            <a:spAutoFit/>
          </a:bodyPr>
          <a:lstStyle/>
          <a:p>
            <a:r>
              <a:rPr lang="en-US" sz="1200" dirty="0" smtClean="0">
                <a:solidFill>
                  <a:schemeClr val="accent1"/>
                </a:solidFill>
                <a:latin typeface="Rockwell" pitchFamily="18" charset="0"/>
              </a:rPr>
              <a:t>Randy Connolly </a:t>
            </a:r>
            <a:r>
              <a:rPr lang="en-US" sz="1200" baseline="0" dirty="0" smtClean="0">
                <a:solidFill>
                  <a:schemeClr val="tx1"/>
                </a:solidFill>
                <a:latin typeface="Rockwell" pitchFamily="18" charset="0"/>
              </a:rPr>
              <a:t>and</a:t>
            </a:r>
            <a:r>
              <a:rPr lang="en-US" sz="1200" baseline="0" dirty="0" smtClean="0">
                <a:latin typeface="Rockwell" pitchFamily="18" charset="0"/>
              </a:rPr>
              <a:t> </a:t>
            </a:r>
            <a:r>
              <a:rPr lang="en-US" sz="1200" baseline="0" dirty="0" smtClean="0">
                <a:solidFill>
                  <a:schemeClr val="accent1"/>
                </a:solidFill>
                <a:latin typeface="Rockwell" pitchFamily="18" charset="0"/>
              </a:rPr>
              <a:t>Ricardo Hoar</a:t>
            </a:r>
            <a:endParaRPr lang="en-US" sz="1200" dirty="0">
              <a:solidFill>
                <a:schemeClr val="accent1"/>
              </a:solidFill>
              <a:latin typeface="Rockwell" pitchFamily="18" charset="0"/>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50" r:id="rId13"/>
    <p:sldLayoutId id="2147483660" r:id="rId14"/>
  </p:sldLayoutIdLst>
  <p:txStyles>
    <p:titleStyle>
      <a:lvl1pPr algn="l" defTabSz="914400" rtl="0" eaLnBrk="1" latinLnBrk="0" hangingPunct="1">
        <a:spcBef>
          <a:spcPct val="0"/>
        </a:spcBef>
        <a:buNone/>
        <a:defRPr sz="4400" kern="1200">
          <a:solidFill>
            <a:schemeClr val="tx1"/>
          </a:solidFill>
          <a:latin typeface="Rockwell" pitchFamily="18" charset="0"/>
          <a:ea typeface="+mj-ea"/>
          <a:cs typeface="+mj-cs"/>
        </a:defRPr>
      </a:lvl1pPr>
    </p:titleStyle>
    <p:bodyStyle>
      <a:lvl1pPr marL="342900" indent="-342900" algn="l" defTabSz="914400" rtl="0" eaLnBrk="1" latinLnBrk="0" hangingPunct="1">
        <a:spcBef>
          <a:spcPct val="20000"/>
        </a:spcBef>
        <a:buClr>
          <a:schemeClr val="accent3">
            <a:lumMod val="75000"/>
          </a:schemeClr>
        </a:buClr>
        <a:buFont typeface="Wingdings" pitchFamily="2" charset="2"/>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1.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3.xml"/><Relationship Id="rId1" Type="http://schemas.openxmlformats.org/officeDocument/2006/relationships/vmlDrawing" Target="../drawings/vmlDrawing2.vml"/><Relationship Id="rId4" Type="http://schemas.openxmlformats.org/officeDocument/2006/relationships/image" Target="../media/image5.emf"/></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8.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7.xml"/><Relationship Id="rId1" Type="http://schemas.openxmlformats.org/officeDocument/2006/relationships/vmlDrawing" Target="../drawings/vmlDrawing4.vml"/><Relationship Id="rId4" Type="http://schemas.openxmlformats.org/officeDocument/2006/relationships/image" Target="../media/image9.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5.vml"/><Relationship Id="rId4" Type="http://schemas.openxmlformats.org/officeDocument/2006/relationships/image" Target="../media/image10.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3.xml"/><Relationship Id="rId1" Type="http://schemas.openxmlformats.org/officeDocument/2006/relationships/vmlDrawing" Target="../drawings/vmlDrawing6.vml"/><Relationship Id="rId4" Type="http://schemas.openxmlformats.org/officeDocument/2006/relationships/image" Target="../media/image12.emf"/></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7.xml"/><Relationship Id="rId1" Type="http://schemas.openxmlformats.org/officeDocument/2006/relationships/vmlDrawing" Target="../drawings/vmlDrawing7.vml"/><Relationship Id="rId4" Type="http://schemas.openxmlformats.org/officeDocument/2006/relationships/image" Target="../media/image13.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7.xml"/><Relationship Id="rId1" Type="http://schemas.openxmlformats.org/officeDocument/2006/relationships/vmlDrawing" Target="../drawings/vmlDrawing8.vml"/><Relationship Id="rId4" Type="http://schemas.openxmlformats.org/officeDocument/2006/relationships/image" Target="../media/image14.e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3.xml"/><Relationship Id="rId1" Type="http://schemas.openxmlformats.org/officeDocument/2006/relationships/vmlDrawing" Target="../drawings/vmlDrawing9.vml"/><Relationship Id="rId4" Type="http://schemas.openxmlformats.org/officeDocument/2006/relationships/image" Target="../media/image1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7.xml"/><Relationship Id="rId1" Type="http://schemas.openxmlformats.org/officeDocument/2006/relationships/vmlDrawing" Target="../drawings/vmlDrawing10.vml"/><Relationship Id="rId4" Type="http://schemas.openxmlformats.org/officeDocument/2006/relationships/image" Target="../media/image16.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7.xml"/><Relationship Id="rId1" Type="http://schemas.openxmlformats.org/officeDocument/2006/relationships/vmlDrawing" Target="../drawings/vmlDrawing11.vml"/><Relationship Id="rId4" Type="http://schemas.openxmlformats.org/officeDocument/2006/relationships/image" Target="../media/image17.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7.xml"/><Relationship Id="rId1" Type="http://schemas.openxmlformats.org/officeDocument/2006/relationships/vmlDrawing" Target="../drawings/vmlDrawing12.vml"/><Relationship Id="rId4" Type="http://schemas.openxmlformats.org/officeDocument/2006/relationships/image" Target="../media/image18.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3.xml"/><Relationship Id="rId1" Type="http://schemas.openxmlformats.org/officeDocument/2006/relationships/vmlDrawing" Target="../drawings/vmlDrawing13.vml"/><Relationship Id="rId4" Type="http://schemas.openxmlformats.org/officeDocument/2006/relationships/image" Target="../media/image19.emf"/></Relationships>
</file>

<file path=ppt/slides/_rels/slide58.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3.xml"/><Relationship Id="rId1" Type="http://schemas.openxmlformats.org/officeDocument/2006/relationships/vmlDrawing" Target="../drawings/vmlDrawing14.vml"/><Relationship Id="rId4" Type="http://schemas.openxmlformats.org/officeDocument/2006/relationships/image" Target="../media/image19.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7.xml"/><Relationship Id="rId1" Type="http://schemas.openxmlformats.org/officeDocument/2006/relationships/vmlDrawing" Target="../drawings/vmlDrawing15.vml"/><Relationship Id="rId4" Type="http://schemas.openxmlformats.org/officeDocument/2006/relationships/image" Target="../media/image20.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7.xml"/><Relationship Id="rId1" Type="http://schemas.openxmlformats.org/officeDocument/2006/relationships/vmlDrawing" Target="../drawings/vmlDrawing16.vml"/><Relationship Id="rId4" Type="http://schemas.openxmlformats.org/officeDocument/2006/relationships/image" Target="../media/image21.emf"/></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7.xml"/><Relationship Id="rId1" Type="http://schemas.openxmlformats.org/officeDocument/2006/relationships/vmlDrawing" Target="../drawings/vmlDrawing17.vml"/><Relationship Id="rId4" Type="http://schemas.openxmlformats.org/officeDocument/2006/relationships/image" Target="../media/image22.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3.xml"/><Relationship Id="rId1" Type="http://schemas.openxmlformats.org/officeDocument/2006/relationships/vmlDrawing" Target="../drawings/vmlDrawing18.vml"/><Relationship Id="rId4" Type="http://schemas.openxmlformats.org/officeDocument/2006/relationships/image" Target="../media/image2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3.xml"/><Relationship Id="rId1" Type="http://schemas.openxmlformats.org/officeDocument/2006/relationships/vmlDrawing" Target="../drawings/vmlDrawing19.vml"/><Relationship Id="rId4" Type="http://schemas.openxmlformats.org/officeDocument/2006/relationships/image" Target="../media/image24.emf"/></Relationships>
</file>

<file path=ppt/slides/_rels/slide71.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Layout" Target="../slideLayouts/slideLayout3.xml"/><Relationship Id="rId1" Type="http://schemas.openxmlformats.org/officeDocument/2006/relationships/vmlDrawing" Target="../drawings/vmlDrawing20.vml"/><Relationship Id="rId4" Type="http://schemas.openxmlformats.org/officeDocument/2006/relationships/image" Target="../media/image24.emf"/></Relationships>
</file>

<file path=ppt/slides/_rels/slide72.xml.rels><?xml version="1.0" encoding="UTF-8" standalone="yes"?>
<Relationships xmlns="http://schemas.openxmlformats.org/package/2006/relationships"><Relationship Id="rId3" Type="http://schemas.openxmlformats.org/officeDocument/2006/relationships/oleObject" Target="../embeddings/oleObject21.bin"/><Relationship Id="rId7" Type="http://schemas.openxmlformats.org/officeDocument/2006/relationships/image" Target="../media/image28.png"/><Relationship Id="rId2" Type="http://schemas.openxmlformats.org/officeDocument/2006/relationships/slideLayout" Target="../slideLayouts/slideLayout7.xml"/><Relationship Id="rId1" Type="http://schemas.openxmlformats.org/officeDocument/2006/relationships/vmlDrawing" Target="../drawings/vmlDrawing21.v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Layout" Target="../slideLayouts/slideLayout8.xml"/><Relationship Id="rId1" Type="http://schemas.openxmlformats.org/officeDocument/2006/relationships/vmlDrawing" Target="../drawings/vmlDrawing22.vml"/><Relationship Id="rId4" Type="http://schemas.openxmlformats.org/officeDocument/2006/relationships/image" Target="../media/image29.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Layout" Target="../slideLayouts/slideLayout7.xml"/><Relationship Id="rId1" Type="http://schemas.openxmlformats.org/officeDocument/2006/relationships/vmlDrawing" Target="../drawings/vmlDrawing23.vml"/><Relationship Id="rId4" Type="http://schemas.openxmlformats.org/officeDocument/2006/relationships/image" Target="../media/image30.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Layout" Target="../slideLayouts/slideLayout7.xml"/><Relationship Id="rId1" Type="http://schemas.openxmlformats.org/officeDocument/2006/relationships/vmlDrawing" Target="../drawings/vmlDrawing24.vml"/><Relationship Id="rId4" Type="http://schemas.openxmlformats.org/officeDocument/2006/relationships/image" Target="../media/image31.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slideLayout" Target="../slideLayouts/slideLayout8.xml"/><Relationship Id="rId1" Type="http://schemas.openxmlformats.org/officeDocument/2006/relationships/vmlDrawing" Target="../drawings/vmlDrawing25.vml"/><Relationship Id="rId4" Type="http://schemas.openxmlformats.org/officeDocument/2006/relationships/image" Target="../media/image32.emf"/></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slideLayout" Target="../slideLayouts/slideLayout7.xml"/><Relationship Id="rId1" Type="http://schemas.openxmlformats.org/officeDocument/2006/relationships/vmlDrawing" Target="../drawings/vmlDrawing26.vml"/><Relationship Id="rId4" Type="http://schemas.openxmlformats.org/officeDocument/2006/relationships/image" Target="../media/image33.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Layout" Target="../slideLayouts/slideLayout7.xml"/><Relationship Id="rId1" Type="http://schemas.openxmlformats.org/officeDocument/2006/relationships/vmlDrawing" Target="../drawings/vmlDrawing27.vml"/><Relationship Id="rId4" Type="http://schemas.openxmlformats.org/officeDocument/2006/relationships/image" Target="../media/image34.emf"/></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3.xml"/><Relationship Id="rId1" Type="http://schemas.openxmlformats.org/officeDocument/2006/relationships/vmlDrawing" Target="../drawings/vmlDrawing28.vml"/><Relationship Id="rId4" Type="http://schemas.openxmlformats.org/officeDocument/2006/relationships/image" Target="../media/image35.emf"/></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slideLayout" Target="../slideLayouts/slideLayout7.xml"/><Relationship Id="rId1" Type="http://schemas.openxmlformats.org/officeDocument/2006/relationships/vmlDrawing" Target="../drawings/vmlDrawing29.vml"/><Relationship Id="rId4" Type="http://schemas.openxmlformats.org/officeDocument/2006/relationships/image" Target="../media/image36.emf"/></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Layout" Target="../slideLayouts/slideLayout7.xml"/><Relationship Id="rId1" Type="http://schemas.openxmlformats.org/officeDocument/2006/relationships/vmlDrawing" Target="../drawings/vmlDrawing30.vml"/><Relationship Id="rId4" Type="http://schemas.openxmlformats.org/officeDocument/2006/relationships/image" Target="../media/image37.emf"/></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slideLayout" Target="../slideLayouts/slideLayout7.xml"/><Relationship Id="rId1" Type="http://schemas.openxmlformats.org/officeDocument/2006/relationships/vmlDrawing" Target="../drawings/vmlDrawing31.vml"/><Relationship Id="rId4" Type="http://schemas.openxmlformats.org/officeDocument/2006/relationships/image" Target="../media/image38.emf"/></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85800"/>
            <a:ext cx="7315200" cy="2819400"/>
          </a:xfrm>
        </p:spPr>
        <p:txBody>
          <a:bodyPr/>
          <a:lstStyle/>
          <a:p>
            <a:r>
              <a:rPr lang="en-US" smtClean="0"/>
              <a:t>CSS: </a:t>
            </a:r>
            <a:r>
              <a:rPr lang="en-US" dirty="0" smtClean="0">
                <a:solidFill>
                  <a:schemeClr val="tx2"/>
                </a:solidFill>
              </a:rPr>
              <a:t>Introduction</a:t>
            </a:r>
            <a:endParaRPr lang="en-US" dirty="0">
              <a:solidFill>
                <a:schemeClr val="tx2"/>
              </a:solidFill>
            </a:endParaRPr>
          </a:p>
        </p:txBody>
      </p:sp>
      <p:sp>
        <p:nvSpPr>
          <p:cNvPr id="3" name="Subtitle 2"/>
          <p:cNvSpPr>
            <a:spLocks noGrp="1"/>
          </p:cNvSpPr>
          <p:nvPr>
            <p:ph type="subTitle" idx="1"/>
          </p:nvPr>
        </p:nvSpPr>
        <p:spPr>
          <a:xfrm>
            <a:off x="838200" y="4079696"/>
            <a:ext cx="5486400" cy="533400"/>
          </a:xfrm>
        </p:spPr>
        <p:txBody>
          <a:bodyPr>
            <a:noAutofit/>
          </a:bodyPr>
          <a:lstStyle/>
          <a:p>
            <a:r>
              <a:rPr lang="en-US" sz="3600" dirty="0" smtClean="0"/>
              <a:t>Chapter 3</a:t>
            </a:r>
            <a:endParaRPr lang="en-US" sz="36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Syntax</a:t>
            </a:r>
            <a:endParaRPr lang="en-US" dirty="0"/>
          </a:p>
        </p:txBody>
      </p:sp>
      <p:sp>
        <p:nvSpPr>
          <p:cNvPr id="3" name="Content Placeholder 2"/>
          <p:cNvSpPr>
            <a:spLocks noGrp="1"/>
          </p:cNvSpPr>
          <p:nvPr>
            <p:ph idx="1"/>
          </p:nvPr>
        </p:nvSpPr>
        <p:spPr/>
        <p:txBody>
          <a:bodyPr/>
          <a:lstStyle/>
          <a:p>
            <a:r>
              <a:rPr lang="en-US" dirty="0" smtClean="0"/>
              <a:t>A CSS document consists of one or more </a:t>
            </a:r>
            <a:r>
              <a:rPr lang="en-US" b="1" dirty="0" smtClean="0">
                <a:solidFill>
                  <a:schemeClr val="accent1"/>
                </a:solidFill>
              </a:rPr>
              <a:t>style rules</a:t>
            </a:r>
            <a:r>
              <a:rPr lang="en-US" dirty="0" smtClean="0"/>
              <a:t>.</a:t>
            </a:r>
          </a:p>
          <a:p>
            <a:r>
              <a:rPr lang="en-US" dirty="0" smtClean="0"/>
              <a:t> A rule consists of a selector that identifies the HTML element or elements that will be affected, followed by a series of </a:t>
            </a:r>
            <a:r>
              <a:rPr lang="en-US" b="1" dirty="0" smtClean="0">
                <a:solidFill>
                  <a:schemeClr val="accent1"/>
                </a:solidFill>
              </a:rPr>
              <a:t>property</a:t>
            </a:r>
            <a:r>
              <a:rPr lang="en-US" dirty="0" smtClean="0"/>
              <a:t> and </a:t>
            </a:r>
            <a:r>
              <a:rPr lang="en-US" b="1" dirty="0" smtClean="0">
                <a:solidFill>
                  <a:schemeClr val="accent1"/>
                </a:solidFill>
              </a:rPr>
              <a:t>value</a:t>
            </a:r>
            <a:r>
              <a:rPr lang="en-US" dirty="0" smtClean="0"/>
              <a:t> pairs (each pair is also called a </a:t>
            </a:r>
            <a:r>
              <a:rPr lang="en-US" b="1" dirty="0" smtClean="0">
                <a:solidFill>
                  <a:schemeClr val="accent1"/>
                </a:solidFill>
              </a:rPr>
              <a:t>declaration</a:t>
            </a:r>
            <a:r>
              <a:rPr lang="en-US" dirty="0" smtClean="0"/>
              <a: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Rules, properties, values, declarations</a:t>
            </a:r>
            <a:endParaRPr lang="en-US" dirty="0"/>
          </a:p>
        </p:txBody>
      </p:sp>
      <p:graphicFrame>
        <p:nvGraphicFramePr>
          <p:cNvPr id="5" name="Object 4"/>
          <p:cNvGraphicFramePr>
            <a:graphicFrameLocks noChangeAspect="1"/>
          </p:cNvGraphicFramePr>
          <p:nvPr>
            <p:extLst>
              <p:ext uri="{D42A27DB-BD31-4B8C-83A1-F6EECF244321}">
                <p14:modId xmlns:p14="http://schemas.microsoft.com/office/powerpoint/2010/main" val="2293598545"/>
              </p:ext>
            </p:extLst>
          </p:nvPr>
        </p:nvGraphicFramePr>
        <p:xfrm>
          <a:off x="3733800" y="3313113"/>
          <a:ext cx="4664075" cy="3240087"/>
        </p:xfrm>
        <a:graphic>
          <a:graphicData uri="http://schemas.openxmlformats.org/presentationml/2006/ole">
            <mc:AlternateContent xmlns:mc="http://schemas.openxmlformats.org/markup-compatibility/2006">
              <mc:Choice xmlns:v="urn:schemas-microsoft-com:vml" Requires="v">
                <p:oleObj spid="_x0000_s1081" name="Visio" r:id="rId3" imgW="4664115" imgH="3239851" progId="Visio.Drawing.11">
                  <p:embed/>
                </p:oleObj>
              </mc:Choice>
              <mc:Fallback>
                <p:oleObj name="Visio" r:id="rId3" imgW="4664115" imgH="3239851" progId="Visio.Drawing.11">
                  <p:embed/>
                  <p:pic>
                    <p:nvPicPr>
                      <p:cNvPr id="0" name="Picture 4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3800" y="3313113"/>
                        <a:ext cx="4664075" cy="3240087"/>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Properties</a:t>
            </a:r>
            <a:endParaRPr lang="en-CA" dirty="0"/>
          </a:p>
        </p:txBody>
      </p:sp>
      <p:graphicFrame>
        <p:nvGraphicFramePr>
          <p:cNvPr id="6" name="Content Placeholder 5"/>
          <p:cNvGraphicFramePr>
            <a:graphicFrameLocks noGrp="1"/>
          </p:cNvGraphicFramePr>
          <p:nvPr>
            <p:ph idx="1"/>
          </p:nvPr>
        </p:nvGraphicFramePr>
        <p:xfrm>
          <a:off x="609600" y="1090520"/>
          <a:ext cx="7848600" cy="4935220"/>
        </p:xfrm>
        <a:graphic>
          <a:graphicData uri="http://schemas.openxmlformats.org/drawingml/2006/table">
            <a:tbl>
              <a:tblPr firstRow="1" firstCol="1">
                <a:tableStyleId>{5C22544A-7EE6-4342-B048-85BDC9FD1C3A}</a:tableStyleId>
              </a:tblPr>
              <a:tblGrid>
                <a:gridCol w="2006409">
                  <a:extLst>
                    <a:ext uri="{9D8B030D-6E8A-4147-A177-3AD203B41FA5}">
                      <a16:colId xmlns:a16="http://schemas.microsoft.com/office/drawing/2014/main" val="20000"/>
                    </a:ext>
                  </a:extLst>
                </a:gridCol>
                <a:gridCol w="5842191">
                  <a:extLst>
                    <a:ext uri="{9D8B030D-6E8A-4147-A177-3AD203B41FA5}">
                      <a16:colId xmlns:a16="http://schemas.microsoft.com/office/drawing/2014/main" val="20001"/>
                    </a:ext>
                  </a:extLst>
                </a:gridCol>
              </a:tblGrid>
              <a:tr h="122073">
                <a:tc>
                  <a:txBody>
                    <a:bodyPr/>
                    <a:lstStyle/>
                    <a:p>
                      <a:pPr>
                        <a:lnSpc>
                          <a:spcPts val="1600"/>
                        </a:lnSpc>
                        <a:spcAft>
                          <a:spcPts val="1400"/>
                        </a:spcAft>
                      </a:pPr>
                      <a:r>
                        <a:rPr lang="en-US" sz="1400" b="0" dirty="0" smtClean="0"/>
                        <a:t>Property </a:t>
                      </a:r>
                      <a:r>
                        <a:rPr lang="en-US" sz="1400" b="0" dirty="0"/>
                        <a:t>Type</a:t>
                      </a:r>
                      <a:endParaRPr lang="en-CA" sz="1400" b="0" dirty="0">
                        <a:solidFill>
                          <a:srgbClr val="1F497D"/>
                        </a:solidFill>
                        <a:latin typeface="Calibri"/>
                        <a:ea typeface="Times New Roman"/>
                        <a:cs typeface="Times New Roman"/>
                      </a:endParaRPr>
                    </a:p>
                  </a:txBody>
                  <a:tcPr marL="33851" marR="33851" marT="0" marB="0"/>
                </a:tc>
                <a:tc>
                  <a:txBody>
                    <a:bodyPr/>
                    <a:lstStyle/>
                    <a:p>
                      <a:pPr>
                        <a:lnSpc>
                          <a:spcPts val="1600"/>
                        </a:lnSpc>
                        <a:spcAft>
                          <a:spcPts val="1400"/>
                        </a:spcAft>
                      </a:pPr>
                      <a:r>
                        <a:rPr lang="en-US" sz="1400" b="0" dirty="0"/>
                        <a:t>Property</a:t>
                      </a:r>
                      <a:endParaRPr lang="en-CA" sz="1400" b="0" dirty="0">
                        <a:solidFill>
                          <a:srgbClr val="1F497D"/>
                        </a:solidFill>
                        <a:latin typeface="Calibri"/>
                        <a:ea typeface="Times New Roman"/>
                        <a:cs typeface="Times New Roman"/>
                      </a:endParaRPr>
                    </a:p>
                  </a:txBody>
                  <a:tcPr marL="33851" marR="33851" marT="0" marB="0"/>
                </a:tc>
                <a:extLst>
                  <a:ext uri="{0D108BD9-81ED-4DB2-BD59-A6C34878D82A}">
                    <a16:rowId xmlns:a16="http://schemas.microsoft.com/office/drawing/2014/main" val="10000"/>
                  </a:ext>
                </a:extLst>
              </a:tr>
              <a:tr h="686662">
                <a:tc>
                  <a:txBody>
                    <a:bodyPr/>
                    <a:lstStyle/>
                    <a:p>
                      <a:pPr>
                        <a:lnSpc>
                          <a:spcPts val="1600"/>
                        </a:lnSpc>
                        <a:spcBef>
                          <a:spcPts val="700"/>
                        </a:spcBef>
                        <a:spcAft>
                          <a:spcPts val="700"/>
                        </a:spcAft>
                      </a:pPr>
                      <a:r>
                        <a:rPr lang="en-US" sz="1200" dirty="0" smtClean="0"/>
                        <a:t>Fonts</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smtClean="0"/>
                        <a:t>font</a:t>
                      </a:r>
                      <a:endParaRPr lang="en-CA" sz="1200" dirty="0"/>
                    </a:p>
                    <a:p>
                      <a:pPr>
                        <a:lnSpc>
                          <a:spcPts val="1500"/>
                        </a:lnSpc>
                        <a:spcAft>
                          <a:spcPts val="0"/>
                        </a:spcAft>
                        <a:tabLst>
                          <a:tab pos="342900" algn="l"/>
                          <a:tab pos="685800" algn="l"/>
                          <a:tab pos="1028700" algn="l"/>
                          <a:tab pos="1371600" algn="l"/>
                          <a:tab pos="1714500" algn="l"/>
                        </a:tabLst>
                      </a:pPr>
                      <a:r>
                        <a:rPr lang="en-US" sz="1200" dirty="0"/>
                        <a:t>font-family</a:t>
                      </a:r>
                      <a:endParaRPr lang="en-CA" sz="1200" dirty="0"/>
                    </a:p>
                    <a:p>
                      <a:pPr>
                        <a:lnSpc>
                          <a:spcPts val="1500"/>
                        </a:lnSpc>
                        <a:spcAft>
                          <a:spcPts val="0"/>
                        </a:spcAft>
                        <a:tabLst>
                          <a:tab pos="342900" algn="l"/>
                          <a:tab pos="685800" algn="l"/>
                          <a:tab pos="1028700" algn="l"/>
                          <a:tab pos="1371600" algn="l"/>
                          <a:tab pos="1714500" algn="l"/>
                        </a:tabLst>
                      </a:pPr>
                      <a:r>
                        <a:rPr lang="en-US" sz="1200" dirty="0"/>
                        <a:t>font-size</a:t>
                      </a:r>
                      <a:endParaRPr lang="en-CA" sz="1200" dirty="0"/>
                    </a:p>
                    <a:p>
                      <a:pPr>
                        <a:lnSpc>
                          <a:spcPts val="1500"/>
                        </a:lnSpc>
                        <a:spcAft>
                          <a:spcPts val="0"/>
                        </a:spcAft>
                        <a:tabLst>
                          <a:tab pos="342900" algn="l"/>
                          <a:tab pos="685800" algn="l"/>
                          <a:tab pos="1028700" algn="l"/>
                          <a:tab pos="1371600" algn="l"/>
                          <a:tab pos="1714500" algn="l"/>
                        </a:tabLst>
                      </a:pPr>
                      <a:r>
                        <a:rPr lang="en-US" sz="1200" dirty="0"/>
                        <a:t>font-style</a:t>
                      </a:r>
                      <a:endParaRPr lang="en-CA" sz="1200" dirty="0"/>
                    </a:p>
                    <a:p>
                      <a:pPr>
                        <a:lnSpc>
                          <a:spcPts val="1500"/>
                        </a:lnSpc>
                        <a:spcAft>
                          <a:spcPts val="0"/>
                        </a:spcAft>
                        <a:tabLst>
                          <a:tab pos="342900" algn="l"/>
                          <a:tab pos="685800" algn="l"/>
                          <a:tab pos="1028700" algn="l"/>
                          <a:tab pos="1371600" algn="l"/>
                          <a:tab pos="1714500" algn="l"/>
                        </a:tabLst>
                      </a:pPr>
                      <a:r>
                        <a:rPr lang="en-US" sz="1200" dirty="0"/>
                        <a:t>font-weight</a:t>
                      </a:r>
                      <a:endParaRPr lang="en-CA" sz="1200" dirty="0"/>
                    </a:p>
                    <a:p>
                      <a:pPr>
                        <a:lnSpc>
                          <a:spcPts val="1500"/>
                        </a:lnSpc>
                        <a:spcAft>
                          <a:spcPts val="0"/>
                        </a:spcAft>
                        <a:tabLst>
                          <a:tab pos="342900" algn="l"/>
                          <a:tab pos="685800" algn="l"/>
                          <a:tab pos="1028700" algn="l"/>
                          <a:tab pos="1371600" algn="l"/>
                          <a:tab pos="1714500" algn="l"/>
                        </a:tabLst>
                      </a:pPr>
                      <a:r>
                        <a:rPr lang="en-US" sz="1200" dirty="0"/>
                        <a:t>@font-face</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1"/>
                  </a:ext>
                </a:extLst>
              </a:tr>
              <a:tr h="572218">
                <a:tc>
                  <a:txBody>
                    <a:bodyPr/>
                    <a:lstStyle/>
                    <a:p>
                      <a:pPr>
                        <a:lnSpc>
                          <a:spcPts val="1600"/>
                        </a:lnSpc>
                        <a:spcBef>
                          <a:spcPts val="700"/>
                        </a:spcBef>
                        <a:spcAft>
                          <a:spcPts val="700"/>
                        </a:spcAft>
                      </a:pPr>
                      <a:r>
                        <a:rPr lang="en-US" sz="1200" dirty="0"/>
                        <a:t>Text</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letter-spacing</a:t>
                      </a:r>
                      <a:endParaRPr lang="en-CA" sz="1200" dirty="0"/>
                    </a:p>
                    <a:p>
                      <a:pPr>
                        <a:lnSpc>
                          <a:spcPts val="1500"/>
                        </a:lnSpc>
                        <a:spcAft>
                          <a:spcPts val="0"/>
                        </a:spcAft>
                        <a:tabLst>
                          <a:tab pos="342900" algn="l"/>
                          <a:tab pos="685800" algn="l"/>
                          <a:tab pos="1028700" algn="l"/>
                          <a:tab pos="1371600" algn="l"/>
                          <a:tab pos="1714500" algn="l"/>
                        </a:tabLst>
                      </a:pPr>
                      <a:r>
                        <a:rPr lang="en-US" sz="1200" dirty="0"/>
                        <a:t>line-height</a:t>
                      </a:r>
                      <a:endParaRPr lang="en-CA" sz="1200" dirty="0"/>
                    </a:p>
                    <a:p>
                      <a:pPr>
                        <a:lnSpc>
                          <a:spcPts val="1500"/>
                        </a:lnSpc>
                        <a:spcAft>
                          <a:spcPts val="0"/>
                        </a:spcAft>
                        <a:tabLst>
                          <a:tab pos="342900" algn="l"/>
                          <a:tab pos="685800" algn="l"/>
                          <a:tab pos="1028700" algn="l"/>
                          <a:tab pos="1371600" algn="l"/>
                          <a:tab pos="1714500" algn="l"/>
                        </a:tabLst>
                      </a:pPr>
                      <a:r>
                        <a:rPr lang="en-US" sz="1200" dirty="0"/>
                        <a:t>text-align</a:t>
                      </a:r>
                      <a:endParaRPr lang="en-CA" sz="1200" dirty="0"/>
                    </a:p>
                    <a:p>
                      <a:pPr>
                        <a:lnSpc>
                          <a:spcPts val="1500"/>
                        </a:lnSpc>
                        <a:spcAft>
                          <a:spcPts val="0"/>
                        </a:spcAft>
                        <a:tabLst>
                          <a:tab pos="342900" algn="l"/>
                          <a:tab pos="685800" algn="l"/>
                          <a:tab pos="1028700" algn="l"/>
                          <a:tab pos="1371600" algn="l"/>
                          <a:tab pos="1714500" algn="l"/>
                        </a:tabLst>
                      </a:pPr>
                      <a:r>
                        <a:rPr lang="en-US" sz="1200" dirty="0"/>
                        <a:t>text-decoration</a:t>
                      </a:r>
                      <a:endParaRPr lang="en-CA" sz="1200" dirty="0"/>
                    </a:p>
                    <a:p>
                      <a:pPr>
                        <a:lnSpc>
                          <a:spcPts val="1500"/>
                        </a:lnSpc>
                        <a:spcAft>
                          <a:spcPts val="0"/>
                        </a:spcAft>
                        <a:tabLst>
                          <a:tab pos="342900" algn="l"/>
                          <a:tab pos="685800" algn="l"/>
                          <a:tab pos="1028700" algn="l"/>
                          <a:tab pos="1371600" algn="l"/>
                          <a:tab pos="1714500" algn="l"/>
                        </a:tabLst>
                      </a:pPr>
                      <a:r>
                        <a:rPr lang="en-US" sz="1200" dirty="0"/>
                        <a:t>text-indent</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2"/>
                  </a:ext>
                </a:extLst>
              </a:tr>
              <a:tr h="686662">
                <a:tc>
                  <a:txBody>
                    <a:bodyPr/>
                    <a:lstStyle/>
                    <a:p>
                      <a:pPr>
                        <a:lnSpc>
                          <a:spcPts val="1600"/>
                        </a:lnSpc>
                        <a:spcBef>
                          <a:spcPts val="700"/>
                        </a:spcBef>
                        <a:spcAft>
                          <a:spcPts val="700"/>
                        </a:spcAft>
                      </a:pPr>
                      <a:r>
                        <a:rPr lang="en-US" sz="1200"/>
                        <a:t>Color and background</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background</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background-color</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background-image</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background-position</a:t>
                      </a:r>
                      <a:endParaRPr lang="en-CA" sz="1200" dirty="0"/>
                    </a:p>
                    <a:p>
                      <a:pPr>
                        <a:lnSpc>
                          <a:spcPts val="1500"/>
                        </a:lnSpc>
                        <a:spcAft>
                          <a:spcPts val="0"/>
                        </a:spcAft>
                        <a:tabLst>
                          <a:tab pos="342900" algn="l"/>
                          <a:tab pos="685800" algn="l"/>
                          <a:tab pos="1028700" algn="l"/>
                          <a:tab pos="1371600" algn="l"/>
                          <a:tab pos="1714500" algn="l"/>
                        </a:tabLst>
                      </a:pPr>
                      <a:r>
                        <a:rPr lang="en-US" sz="1200" dirty="0"/>
                        <a:t>background-repeat</a:t>
                      </a:r>
                      <a:endParaRPr lang="en-CA" sz="1200" dirty="0"/>
                    </a:p>
                    <a:p>
                      <a:pPr>
                        <a:lnSpc>
                          <a:spcPts val="1500"/>
                        </a:lnSpc>
                        <a:spcAft>
                          <a:spcPts val="0"/>
                        </a:spcAft>
                        <a:tabLst>
                          <a:tab pos="342900" algn="l"/>
                          <a:tab pos="685800" algn="l"/>
                          <a:tab pos="1028700" algn="l"/>
                          <a:tab pos="1371600" algn="l"/>
                          <a:tab pos="1714500" algn="l"/>
                        </a:tabLst>
                      </a:pPr>
                      <a:r>
                        <a:rPr lang="en-US" sz="1200" dirty="0"/>
                        <a:t>color</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3"/>
                  </a:ext>
                </a:extLst>
              </a:tr>
              <a:tr h="915549">
                <a:tc>
                  <a:txBody>
                    <a:bodyPr/>
                    <a:lstStyle/>
                    <a:p>
                      <a:pPr>
                        <a:lnSpc>
                          <a:spcPts val="1600"/>
                        </a:lnSpc>
                        <a:spcBef>
                          <a:spcPts val="700"/>
                        </a:spcBef>
                        <a:spcAft>
                          <a:spcPts val="700"/>
                        </a:spcAft>
                      </a:pPr>
                      <a:r>
                        <a:rPr lang="en-US" sz="1200"/>
                        <a:t>Borders</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border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border-color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border-width</a:t>
                      </a:r>
                      <a:endParaRPr lang="en-CA" sz="1200" dirty="0"/>
                    </a:p>
                    <a:p>
                      <a:pPr>
                        <a:lnSpc>
                          <a:spcPts val="1500"/>
                        </a:lnSpc>
                        <a:spcAft>
                          <a:spcPts val="0"/>
                        </a:spcAft>
                        <a:tabLst>
                          <a:tab pos="342900" algn="l"/>
                          <a:tab pos="685800" algn="l"/>
                          <a:tab pos="1028700" algn="l"/>
                          <a:tab pos="1371600" algn="l"/>
                          <a:tab pos="1714500" algn="l"/>
                        </a:tabLst>
                      </a:pPr>
                      <a:r>
                        <a:rPr lang="en-US" sz="1200" dirty="0"/>
                        <a:t>border-style</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border-top-color</a:t>
                      </a:r>
                      <a:endParaRPr lang="en-CA" sz="1200" dirty="0"/>
                    </a:p>
                    <a:p>
                      <a:pPr>
                        <a:lnSpc>
                          <a:spcPts val="1500"/>
                        </a:lnSpc>
                        <a:spcAft>
                          <a:spcPts val="0"/>
                        </a:spcAft>
                        <a:tabLst>
                          <a:tab pos="342900" algn="l"/>
                          <a:tab pos="685800" algn="l"/>
                          <a:tab pos="1028700" algn="l"/>
                          <a:tab pos="1371600" algn="l"/>
                          <a:tab pos="1714500" algn="l"/>
                        </a:tabLst>
                      </a:pPr>
                      <a:r>
                        <a:rPr lang="en-US" sz="1200" dirty="0"/>
                        <a:t>border-top-width</a:t>
                      </a:r>
                      <a:endParaRPr lang="en-CA" sz="1200" dirty="0"/>
                    </a:p>
                    <a:p>
                      <a:pPr>
                        <a:lnSpc>
                          <a:spcPts val="1500"/>
                        </a:lnSpc>
                        <a:spcAft>
                          <a:spcPts val="0"/>
                        </a:spcAft>
                        <a:tabLst>
                          <a:tab pos="342900" algn="l"/>
                          <a:tab pos="685800" algn="l"/>
                          <a:tab pos="1028700" algn="l"/>
                          <a:tab pos="1371600" algn="l"/>
                          <a:tab pos="1714500" algn="l"/>
                        </a:tabLst>
                      </a:pPr>
                      <a:r>
                        <a:rPr lang="en-US" sz="1200" dirty="0"/>
                        <a:t>etc</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4"/>
                  </a:ext>
                </a:extLst>
              </a:tr>
            </a:tbl>
          </a:graphicData>
        </a:graphic>
      </p:graphicFrame>
      <p:sp>
        <p:nvSpPr>
          <p:cNvPr id="4" name="Content Placeholder 3"/>
          <p:cNvSpPr>
            <a:spLocks noGrp="1"/>
          </p:cNvSpPr>
          <p:nvPr>
            <p:ph sz="quarter" idx="13"/>
          </p:nvPr>
        </p:nvSpPr>
        <p:spPr/>
        <p:txBody>
          <a:bodyPr>
            <a:normAutofit lnSpcReduction="10000"/>
          </a:bodyPr>
          <a:lstStyle/>
          <a:p>
            <a:r>
              <a:rPr lang="en-CA" dirty="0" smtClean="0"/>
              <a:t>Common CSS properties</a:t>
            </a:r>
            <a:endParaRPr lang="en-CA"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Properties</a:t>
            </a:r>
            <a:endParaRPr lang="en-CA" dirty="0"/>
          </a:p>
        </p:txBody>
      </p:sp>
      <p:graphicFrame>
        <p:nvGraphicFramePr>
          <p:cNvPr id="6" name="Content Placeholder 5"/>
          <p:cNvGraphicFramePr>
            <a:graphicFrameLocks noGrp="1"/>
          </p:cNvGraphicFramePr>
          <p:nvPr>
            <p:ph idx="1"/>
          </p:nvPr>
        </p:nvGraphicFramePr>
        <p:xfrm>
          <a:off x="609600" y="1243451"/>
          <a:ext cx="7848600" cy="4547749"/>
        </p:xfrm>
        <a:graphic>
          <a:graphicData uri="http://schemas.openxmlformats.org/drawingml/2006/table">
            <a:tbl>
              <a:tblPr firstRow="1" firstCol="1">
                <a:tableStyleId>{5C22544A-7EE6-4342-B048-85BDC9FD1C3A}</a:tableStyleId>
              </a:tblPr>
              <a:tblGrid>
                <a:gridCol w="2006409">
                  <a:extLst>
                    <a:ext uri="{9D8B030D-6E8A-4147-A177-3AD203B41FA5}">
                      <a16:colId xmlns:a16="http://schemas.microsoft.com/office/drawing/2014/main" val="20000"/>
                    </a:ext>
                  </a:extLst>
                </a:gridCol>
                <a:gridCol w="5842191">
                  <a:extLst>
                    <a:ext uri="{9D8B030D-6E8A-4147-A177-3AD203B41FA5}">
                      <a16:colId xmlns:a16="http://schemas.microsoft.com/office/drawing/2014/main" val="20001"/>
                    </a:ext>
                  </a:extLst>
                </a:gridCol>
              </a:tblGrid>
              <a:tr h="122073">
                <a:tc>
                  <a:txBody>
                    <a:bodyPr/>
                    <a:lstStyle/>
                    <a:p>
                      <a:pPr>
                        <a:lnSpc>
                          <a:spcPts val="1600"/>
                        </a:lnSpc>
                        <a:spcAft>
                          <a:spcPts val="1400"/>
                        </a:spcAft>
                      </a:pPr>
                      <a:r>
                        <a:rPr lang="en-US" sz="1400" b="0" dirty="0" smtClean="0"/>
                        <a:t>Property </a:t>
                      </a:r>
                      <a:r>
                        <a:rPr lang="en-US" sz="1400" b="0" dirty="0"/>
                        <a:t>Type</a:t>
                      </a:r>
                      <a:endParaRPr lang="en-CA" sz="1400" b="0" dirty="0">
                        <a:solidFill>
                          <a:srgbClr val="1F497D"/>
                        </a:solidFill>
                        <a:latin typeface="Calibri"/>
                        <a:ea typeface="Times New Roman"/>
                        <a:cs typeface="Times New Roman"/>
                      </a:endParaRPr>
                    </a:p>
                  </a:txBody>
                  <a:tcPr marL="33851" marR="33851" marT="0" marB="0"/>
                </a:tc>
                <a:tc>
                  <a:txBody>
                    <a:bodyPr/>
                    <a:lstStyle/>
                    <a:p>
                      <a:pPr>
                        <a:lnSpc>
                          <a:spcPts val="1600"/>
                        </a:lnSpc>
                        <a:spcAft>
                          <a:spcPts val="1400"/>
                        </a:spcAft>
                      </a:pPr>
                      <a:r>
                        <a:rPr lang="en-US" sz="1400" b="0" dirty="0"/>
                        <a:t>Property</a:t>
                      </a:r>
                      <a:endParaRPr lang="en-CA" sz="1400" b="0" dirty="0">
                        <a:solidFill>
                          <a:srgbClr val="1F497D"/>
                        </a:solidFill>
                        <a:latin typeface="Calibri"/>
                        <a:ea typeface="Times New Roman"/>
                        <a:cs typeface="Times New Roman"/>
                      </a:endParaRPr>
                    </a:p>
                  </a:txBody>
                  <a:tcPr marL="33851" marR="33851" marT="0" marB="0"/>
                </a:tc>
                <a:extLst>
                  <a:ext uri="{0D108BD9-81ED-4DB2-BD59-A6C34878D82A}">
                    <a16:rowId xmlns:a16="http://schemas.microsoft.com/office/drawing/2014/main" val="10000"/>
                  </a:ext>
                </a:extLst>
              </a:tr>
              <a:tr h="686662">
                <a:tc>
                  <a:txBody>
                    <a:bodyPr/>
                    <a:lstStyle/>
                    <a:p>
                      <a:pPr>
                        <a:lnSpc>
                          <a:spcPts val="1600"/>
                        </a:lnSpc>
                        <a:spcBef>
                          <a:spcPts val="700"/>
                        </a:spcBef>
                        <a:spcAft>
                          <a:spcPts val="700"/>
                        </a:spcAft>
                      </a:pPr>
                      <a:r>
                        <a:rPr lang="en-US" sz="1200"/>
                        <a:t>Spacing</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a:t>padding</a:t>
                      </a:r>
                      <a:endParaRPr lang="en-CA" sz="1200"/>
                    </a:p>
                    <a:p>
                      <a:pPr>
                        <a:lnSpc>
                          <a:spcPts val="1500"/>
                        </a:lnSpc>
                        <a:spcAft>
                          <a:spcPts val="0"/>
                        </a:spcAft>
                        <a:tabLst>
                          <a:tab pos="342900" algn="l"/>
                          <a:tab pos="685800" algn="l"/>
                          <a:tab pos="1028700" algn="l"/>
                          <a:tab pos="1371600" algn="l"/>
                          <a:tab pos="1714500" algn="l"/>
                        </a:tabLst>
                      </a:pPr>
                      <a:r>
                        <a:rPr lang="en-US" sz="1200"/>
                        <a:t>padding-bottom, padding-left, padding-right, padding-top </a:t>
                      </a:r>
                      <a:endParaRPr lang="en-CA" sz="1200"/>
                    </a:p>
                    <a:p>
                      <a:pPr>
                        <a:lnSpc>
                          <a:spcPts val="1500"/>
                        </a:lnSpc>
                        <a:spcAft>
                          <a:spcPts val="0"/>
                        </a:spcAft>
                        <a:tabLst>
                          <a:tab pos="342900" algn="l"/>
                          <a:tab pos="685800" algn="l"/>
                          <a:tab pos="1028700" algn="l"/>
                          <a:tab pos="1371600" algn="l"/>
                          <a:tab pos="1714500" algn="l"/>
                        </a:tabLst>
                      </a:pPr>
                      <a:r>
                        <a:rPr lang="en-US" sz="1200"/>
                        <a:t>margin</a:t>
                      </a:r>
                      <a:endParaRPr lang="en-CA" sz="1200"/>
                    </a:p>
                    <a:p>
                      <a:pPr>
                        <a:lnSpc>
                          <a:spcPts val="1500"/>
                        </a:lnSpc>
                        <a:spcAft>
                          <a:spcPts val="0"/>
                        </a:spcAft>
                        <a:tabLst>
                          <a:tab pos="342900" algn="l"/>
                          <a:tab pos="685800" algn="l"/>
                          <a:tab pos="1028700" algn="l"/>
                          <a:tab pos="1371600" algn="l"/>
                          <a:tab pos="1714500" algn="l"/>
                        </a:tabLst>
                      </a:pPr>
                      <a:r>
                        <a:rPr lang="en-US" sz="1200"/>
                        <a:t>margin-bottom, margin-left, margin-right, margin-top</a:t>
                      </a:r>
                      <a:endParaRPr lang="en-CA" sz="1200">
                        <a:latin typeface="Consolas"/>
                        <a:ea typeface="Times New Roman"/>
                        <a:cs typeface="Times New Roman"/>
                      </a:endParaRPr>
                    </a:p>
                  </a:txBody>
                  <a:tcPr marL="33851" marR="33851" marT="0" marB="0"/>
                </a:tc>
                <a:extLst>
                  <a:ext uri="{0D108BD9-81ED-4DB2-BD59-A6C34878D82A}">
                    <a16:rowId xmlns:a16="http://schemas.microsoft.com/office/drawing/2014/main" val="10001"/>
                  </a:ext>
                </a:extLst>
              </a:tr>
              <a:tr h="572218">
                <a:tc>
                  <a:txBody>
                    <a:bodyPr/>
                    <a:lstStyle/>
                    <a:p>
                      <a:pPr>
                        <a:lnSpc>
                          <a:spcPts val="1600"/>
                        </a:lnSpc>
                        <a:spcBef>
                          <a:spcPts val="700"/>
                        </a:spcBef>
                        <a:spcAft>
                          <a:spcPts val="700"/>
                        </a:spcAft>
                      </a:pPr>
                      <a:r>
                        <a:rPr lang="en-US" sz="1200"/>
                        <a:t>Sizing</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max-height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max-width</a:t>
                      </a:r>
                      <a:endParaRPr lang="en-CA" sz="1200" dirty="0"/>
                    </a:p>
                    <a:p>
                      <a:pPr>
                        <a:lnSpc>
                          <a:spcPts val="1500"/>
                        </a:lnSpc>
                        <a:spcAft>
                          <a:spcPts val="0"/>
                        </a:spcAft>
                        <a:tabLst>
                          <a:tab pos="342900" algn="l"/>
                          <a:tab pos="685800" algn="l"/>
                          <a:tab pos="1028700" algn="l"/>
                          <a:tab pos="1371600" algn="l"/>
                          <a:tab pos="1714500" algn="l"/>
                        </a:tabLst>
                      </a:pPr>
                      <a:r>
                        <a:rPr lang="en-US" sz="1200" dirty="0"/>
                        <a:t>min-height</a:t>
                      </a:r>
                      <a:endParaRPr lang="en-CA" sz="1200" dirty="0"/>
                    </a:p>
                    <a:p>
                      <a:pPr>
                        <a:lnSpc>
                          <a:spcPts val="1500"/>
                        </a:lnSpc>
                        <a:spcAft>
                          <a:spcPts val="0"/>
                        </a:spcAft>
                        <a:tabLst>
                          <a:tab pos="342900" algn="l"/>
                          <a:tab pos="685800" algn="l"/>
                          <a:tab pos="1028700" algn="l"/>
                          <a:tab pos="1371600" algn="l"/>
                          <a:tab pos="1714500" algn="l"/>
                        </a:tabLst>
                      </a:pPr>
                      <a:r>
                        <a:rPr lang="en-US" sz="1200" dirty="0"/>
                        <a:t>min-width</a:t>
                      </a:r>
                      <a:endParaRPr lang="en-CA" sz="1200" dirty="0"/>
                    </a:p>
                    <a:p>
                      <a:pPr>
                        <a:lnSpc>
                          <a:spcPts val="1500"/>
                        </a:lnSpc>
                        <a:spcAft>
                          <a:spcPts val="0"/>
                        </a:spcAft>
                        <a:tabLst>
                          <a:tab pos="342900" algn="l"/>
                          <a:tab pos="685800" algn="l"/>
                          <a:tab pos="1028700" algn="l"/>
                          <a:tab pos="1371600" algn="l"/>
                          <a:tab pos="1714500" algn="l"/>
                        </a:tabLst>
                      </a:pPr>
                      <a:r>
                        <a:rPr lang="en-US" sz="1200" dirty="0"/>
                        <a:t>width</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2"/>
                  </a:ext>
                </a:extLst>
              </a:tr>
              <a:tr h="686662">
                <a:tc>
                  <a:txBody>
                    <a:bodyPr/>
                    <a:lstStyle/>
                    <a:p>
                      <a:pPr>
                        <a:lnSpc>
                          <a:spcPts val="1600"/>
                        </a:lnSpc>
                        <a:spcBef>
                          <a:spcPts val="700"/>
                        </a:spcBef>
                        <a:spcAft>
                          <a:spcPts val="700"/>
                        </a:spcAft>
                      </a:pPr>
                      <a:r>
                        <a:rPr lang="en-US" sz="1200"/>
                        <a:t>Layout</a:t>
                      </a:r>
                      <a:endParaRPr lang="en-CA" sz="120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bottom, left, right, top</a:t>
                      </a:r>
                      <a:endParaRPr lang="en-CA" sz="1200" dirty="0"/>
                    </a:p>
                    <a:p>
                      <a:pPr>
                        <a:lnSpc>
                          <a:spcPts val="1500"/>
                        </a:lnSpc>
                        <a:spcAft>
                          <a:spcPts val="0"/>
                        </a:spcAft>
                        <a:tabLst>
                          <a:tab pos="342900" algn="l"/>
                          <a:tab pos="685800" algn="l"/>
                          <a:tab pos="1028700" algn="l"/>
                          <a:tab pos="1371600" algn="l"/>
                          <a:tab pos="1714500" algn="l"/>
                        </a:tabLst>
                      </a:pPr>
                      <a:r>
                        <a:rPr lang="en-US" sz="1200" dirty="0"/>
                        <a:t>clear</a:t>
                      </a:r>
                      <a:endParaRPr lang="en-CA" sz="1200" dirty="0"/>
                    </a:p>
                    <a:p>
                      <a:pPr>
                        <a:lnSpc>
                          <a:spcPts val="1500"/>
                        </a:lnSpc>
                        <a:spcAft>
                          <a:spcPts val="0"/>
                        </a:spcAft>
                        <a:tabLst>
                          <a:tab pos="342900" algn="l"/>
                          <a:tab pos="685800" algn="l"/>
                          <a:tab pos="1028700" algn="l"/>
                          <a:tab pos="1371600" algn="l"/>
                          <a:tab pos="1714500" algn="l"/>
                        </a:tabLst>
                      </a:pPr>
                      <a:r>
                        <a:rPr lang="en-US" sz="1200" dirty="0"/>
                        <a:t>display</a:t>
                      </a:r>
                      <a:endParaRPr lang="en-CA" sz="1200" dirty="0"/>
                    </a:p>
                    <a:p>
                      <a:pPr>
                        <a:lnSpc>
                          <a:spcPts val="1500"/>
                        </a:lnSpc>
                        <a:spcAft>
                          <a:spcPts val="0"/>
                        </a:spcAft>
                        <a:tabLst>
                          <a:tab pos="342900" algn="l"/>
                          <a:tab pos="685800" algn="l"/>
                          <a:tab pos="1028700" algn="l"/>
                          <a:tab pos="1371600" algn="l"/>
                          <a:tab pos="1714500" algn="l"/>
                        </a:tabLst>
                      </a:pPr>
                      <a:r>
                        <a:rPr lang="en-US" sz="1200" dirty="0"/>
                        <a:t>float</a:t>
                      </a:r>
                      <a:endParaRPr lang="en-CA" sz="1200" dirty="0"/>
                    </a:p>
                    <a:p>
                      <a:pPr>
                        <a:lnSpc>
                          <a:spcPts val="1500"/>
                        </a:lnSpc>
                        <a:spcAft>
                          <a:spcPts val="0"/>
                        </a:spcAft>
                        <a:tabLst>
                          <a:tab pos="342900" algn="l"/>
                          <a:tab pos="685800" algn="l"/>
                          <a:tab pos="1028700" algn="l"/>
                          <a:tab pos="1371600" algn="l"/>
                          <a:tab pos="1714500" algn="l"/>
                        </a:tabLst>
                      </a:pPr>
                      <a:r>
                        <a:rPr lang="en-US" sz="1200" dirty="0"/>
                        <a:t>overflow</a:t>
                      </a:r>
                      <a:endParaRPr lang="en-CA" sz="1200" dirty="0"/>
                    </a:p>
                    <a:p>
                      <a:pPr>
                        <a:lnSpc>
                          <a:spcPts val="1500"/>
                        </a:lnSpc>
                        <a:spcAft>
                          <a:spcPts val="0"/>
                        </a:spcAft>
                        <a:tabLst>
                          <a:tab pos="342900" algn="l"/>
                          <a:tab pos="685800" algn="l"/>
                          <a:tab pos="1028700" algn="l"/>
                          <a:tab pos="1371600" algn="l"/>
                          <a:tab pos="1714500" algn="l"/>
                        </a:tabLst>
                      </a:pPr>
                      <a:r>
                        <a:rPr lang="en-US" sz="1200" dirty="0"/>
                        <a:t>position</a:t>
                      </a:r>
                      <a:endParaRPr lang="en-CA" sz="1200" dirty="0"/>
                    </a:p>
                    <a:p>
                      <a:pPr>
                        <a:lnSpc>
                          <a:spcPts val="1500"/>
                        </a:lnSpc>
                        <a:spcAft>
                          <a:spcPts val="0"/>
                        </a:spcAft>
                        <a:tabLst>
                          <a:tab pos="342900" algn="l"/>
                          <a:tab pos="685800" algn="l"/>
                          <a:tab pos="1028700" algn="l"/>
                          <a:tab pos="1371600" algn="l"/>
                          <a:tab pos="1714500" algn="l"/>
                        </a:tabLst>
                      </a:pPr>
                      <a:r>
                        <a:rPr lang="en-US" sz="1200" dirty="0"/>
                        <a:t>visibility</a:t>
                      </a:r>
                      <a:endParaRPr lang="en-CA" sz="1200" dirty="0"/>
                    </a:p>
                    <a:p>
                      <a:pPr>
                        <a:lnSpc>
                          <a:spcPts val="1500"/>
                        </a:lnSpc>
                        <a:spcAft>
                          <a:spcPts val="0"/>
                        </a:spcAft>
                        <a:tabLst>
                          <a:tab pos="342900" algn="l"/>
                          <a:tab pos="685800" algn="l"/>
                          <a:tab pos="1028700" algn="l"/>
                          <a:tab pos="1371600" algn="l"/>
                          <a:tab pos="1714500" algn="l"/>
                        </a:tabLst>
                      </a:pPr>
                      <a:r>
                        <a:rPr lang="en-US" sz="1200" dirty="0"/>
                        <a:t>z-index</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3"/>
                  </a:ext>
                </a:extLst>
              </a:tr>
              <a:tr h="915549">
                <a:tc>
                  <a:txBody>
                    <a:bodyPr/>
                    <a:lstStyle/>
                    <a:p>
                      <a:pPr>
                        <a:lnSpc>
                          <a:spcPts val="1600"/>
                        </a:lnSpc>
                        <a:spcBef>
                          <a:spcPts val="700"/>
                        </a:spcBef>
                        <a:spcAft>
                          <a:spcPts val="700"/>
                        </a:spcAft>
                      </a:pPr>
                      <a:r>
                        <a:rPr lang="en-US" sz="1200" dirty="0" smtClean="0"/>
                        <a:t>Lists</a:t>
                      </a:r>
                      <a:endParaRPr lang="en-CA" sz="1200" dirty="0">
                        <a:latin typeface="Calibri"/>
                        <a:ea typeface="Calibri"/>
                        <a:cs typeface="Times New Roman"/>
                      </a:endParaRPr>
                    </a:p>
                  </a:txBody>
                  <a:tcPr marL="33851" marR="33851" marT="0" marB="0"/>
                </a:tc>
                <a:tc>
                  <a:txBody>
                    <a:bodyPr/>
                    <a:lstStyle/>
                    <a:p>
                      <a:pPr>
                        <a:lnSpc>
                          <a:spcPts val="1500"/>
                        </a:lnSpc>
                        <a:spcAft>
                          <a:spcPts val="0"/>
                        </a:spcAft>
                        <a:tabLst>
                          <a:tab pos="342900" algn="l"/>
                          <a:tab pos="685800" algn="l"/>
                          <a:tab pos="1028700" algn="l"/>
                          <a:tab pos="1371600" algn="l"/>
                          <a:tab pos="1714500" algn="l"/>
                        </a:tabLst>
                      </a:pPr>
                      <a:r>
                        <a:rPr lang="en-US" sz="1200" dirty="0"/>
                        <a:t>list-style</a:t>
                      </a:r>
                      <a:endParaRPr lang="en-CA" sz="1200" dirty="0"/>
                    </a:p>
                    <a:p>
                      <a:pPr>
                        <a:lnSpc>
                          <a:spcPts val="1500"/>
                        </a:lnSpc>
                        <a:spcAft>
                          <a:spcPts val="0"/>
                        </a:spcAft>
                        <a:tabLst>
                          <a:tab pos="342900" algn="l"/>
                          <a:tab pos="685800" algn="l"/>
                          <a:tab pos="1028700" algn="l"/>
                          <a:tab pos="1371600" algn="l"/>
                          <a:tab pos="1714500" algn="l"/>
                        </a:tabLst>
                      </a:pPr>
                      <a:r>
                        <a:rPr lang="en-US" sz="1200" dirty="0"/>
                        <a:t>list-style-image</a:t>
                      </a:r>
                      <a:endParaRPr lang="en-CA" sz="1200" dirty="0"/>
                    </a:p>
                    <a:p>
                      <a:pPr>
                        <a:lnSpc>
                          <a:spcPts val="1500"/>
                        </a:lnSpc>
                        <a:spcAft>
                          <a:spcPts val="0"/>
                        </a:spcAft>
                        <a:tabLst>
                          <a:tab pos="342900" algn="l"/>
                          <a:tab pos="685800" algn="l"/>
                          <a:tab pos="1028700" algn="l"/>
                          <a:tab pos="1371600" algn="l"/>
                          <a:tab pos="1714500" algn="l"/>
                        </a:tabLst>
                      </a:pPr>
                      <a:r>
                        <a:rPr lang="en-US" sz="1200" dirty="0" smtClean="0"/>
                        <a:t>list-style-type</a:t>
                      </a:r>
                      <a:endParaRPr lang="en-CA" sz="1200" dirty="0">
                        <a:latin typeface="Consolas"/>
                        <a:ea typeface="Times New Roman"/>
                        <a:cs typeface="Times New Roman"/>
                      </a:endParaRPr>
                    </a:p>
                  </a:txBody>
                  <a:tcPr marL="33851" marR="33851" marT="0" marB="0"/>
                </a:tc>
                <a:extLst>
                  <a:ext uri="{0D108BD9-81ED-4DB2-BD59-A6C34878D82A}">
                    <a16:rowId xmlns:a16="http://schemas.microsoft.com/office/drawing/2014/main" val="10004"/>
                  </a:ext>
                </a:extLst>
              </a:tr>
            </a:tbl>
          </a:graphicData>
        </a:graphic>
      </p:graphicFrame>
      <p:sp>
        <p:nvSpPr>
          <p:cNvPr id="4" name="Content Placeholder 3"/>
          <p:cNvSpPr>
            <a:spLocks noGrp="1"/>
          </p:cNvSpPr>
          <p:nvPr>
            <p:ph sz="quarter" idx="13"/>
          </p:nvPr>
        </p:nvSpPr>
        <p:spPr/>
        <p:txBody>
          <a:bodyPr>
            <a:normAutofit lnSpcReduction="10000"/>
          </a:bodyPr>
          <a:lstStyle/>
          <a:p>
            <a:r>
              <a:rPr lang="en-CA" dirty="0" smtClean="0"/>
              <a:t>Common CSS properties continued.</a:t>
            </a:r>
            <a:endParaRPr lang="en-CA"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Values</a:t>
            </a:r>
            <a:endParaRPr lang="en-US" dirty="0"/>
          </a:p>
        </p:txBody>
      </p:sp>
      <p:sp>
        <p:nvSpPr>
          <p:cNvPr id="3" name="Content Placeholder 2"/>
          <p:cNvSpPr>
            <a:spLocks noGrp="1"/>
          </p:cNvSpPr>
          <p:nvPr>
            <p:ph idx="1"/>
          </p:nvPr>
        </p:nvSpPr>
        <p:spPr>
          <a:xfrm>
            <a:off x="914400" y="1646237"/>
            <a:ext cx="5867400" cy="4525963"/>
          </a:xfrm>
        </p:spPr>
        <p:txBody>
          <a:bodyPr/>
          <a:lstStyle/>
          <a:p>
            <a:r>
              <a:rPr lang="en-US" dirty="0" smtClean="0"/>
              <a:t>Each CSS declaration also contains a </a:t>
            </a:r>
            <a:r>
              <a:rPr lang="en-US" b="1" dirty="0" smtClean="0">
                <a:solidFill>
                  <a:schemeClr val="accent1"/>
                </a:solidFill>
              </a:rPr>
              <a:t>value</a:t>
            </a:r>
            <a:r>
              <a:rPr lang="en-US" dirty="0" smtClean="0"/>
              <a:t> for a property. </a:t>
            </a:r>
          </a:p>
          <a:p>
            <a:pPr>
              <a:buFont typeface="Arial" pitchFamily="34" charset="0"/>
              <a:buChar char="•"/>
            </a:pPr>
            <a:r>
              <a:rPr lang="en-US" dirty="0" smtClean="0"/>
              <a:t>The unit of any given value is dependent upon the property. </a:t>
            </a:r>
          </a:p>
          <a:p>
            <a:pPr>
              <a:buFont typeface="Arial" pitchFamily="34" charset="0"/>
              <a:buChar char="•"/>
            </a:pPr>
            <a:r>
              <a:rPr lang="en-US" dirty="0" smtClean="0"/>
              <a:t>Some property values are from a predefined list of keywords. </a:t>
            </a:r>
          </a:p>
          <a:p>
            <a:pPr>
              <a:buFont typeface="Arial" pitchFamily="34" charset="0"/>
              <a:buChar char="•"/>
            </a:pPr>
            <a:r>
              <a:rPr lang="en-US" dirty="0" smtClean="0"/>
              <a:t>Others are values such as length measurements, percentages, numbers without units, color values, and URLs.</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What style value for the properties</a:t>
            </a:r>
          </a:p>
          <a:p>
            <a:endParaRPr lang="en-U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 Values</a:t>
            </a:r>
            <a:endParaRPr lang="en-US" dirty="0"/>
          </a:p>
        </p:txBody>
      </p:sp>
      <p:sp>
        <p:nvSpPr>
          <p:cNvPr id="4" name="Content Placeholder 3"/>
          <p:cNvSpPr>
            <a:spLocks noGrp="1"/>
          </p:cNvSpPr>
          <p:nvPr>
            <p:ph idx="1"/>
          </p:nvPr>
        </p:nvSpPr>
        <p:spPr>
          <a:xfrm>
            <a:off x="914400" y="1295401"/>
            <a:ext cx="7010400" cy="4876800"/>
          </a:xfrm>
        </p:spPr>
        <p:txBody>
          <a:bodyPr>
            <a:normAutofit/>
          </a:bodyPr>
          <a:lstStyle/>
          <a:p>
            <a:r>
              <a:rPr lang="en-US" dirty="0" smtClean="0"/>
              <a:t>CSS supports a variety of different ways of describing color</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263507911"/>
              </p:ext>
            </p:extLst>
          </p:nvPr>
        </p:nvGraphicFramePr>
        <p:xfrm>
          <a:off x="1066800" y="1828800"/>
          <a:ext cx="6080760" cy="4381500"/>
        </p:xfrm>
        <a:graphic>
          <a:graphicData uri="http://schemas.openxmlformats.org/drawingml/2006/table">
            <a:tbl>
              <a:tblPr firstRow="1" firstCol="1">
                <a:tableStyleId>{5C22544A-7EE6-4342-B048-85BDC9FD1C3A}</a:tableStyleId>
              </a:tblPr>
              <a:tblGrid>
                <a:gridCol w="993775">
                  <a:extLst>
                    <a:ext uri="{9D8B030D-6E8A-4147-A177-3AD203B41FA5}">
                      <a16:colId xmlns:a16="http://schemas.microsoft.com/office/drawing/2014/main" val="20000"/>
                    </a:ext>
                  </a:extLst>
                </a:gridCol>
                <a:gridCol w="2789555">
                  <a:extLst>
                    <a:ext uri="{9D8B030D-6E8A-4147-A177-3AD203B41FA5}">
                      <a16:colId xmlns:a16="http://schemas.microsoft.com/office/drawing/2014/main" val="20001"/>
                    </a:ext>
                  </a:extLst>
                </a:gridCol>
                <a:gridCol w="2297430">
                  <a:extLst>
                    <a:ext uri="{9D8B030D-6E8A-4147-A177-3AD203B41FA5}">
                      <a16:colId xmlns:a16="http://schemas.microsoft.com/office/drawing/2014/main" val="20002"/>
                    </a:ext>
                  </a:extLst>
                </a:gridCol>
              </a:tblGrid>
              <a:tr h="0">
                <a:tc>
                  <a:txBody>
                    <a:bodyPr/>
                    <a:lstStyle/>
                    <a:p>
                      <a:pPr marL="0" marR="0">
                        <a:lnSpc>
                          <a:spcPts val="1500"/>
                        </a:lnSpc>
                        <a:spcBef>
                          <a:spcPts val="0"/>
                        </a:spcBef>
                        <a:spcAft>
                          <a:spcPts val="1400"/>
                        </a:spcAft>
                      </a:pPr>
                      <a:r>
                        <a:rPr lang="en-US" sz="1600" dirty="0"/>
                        <a:t>Method</a:t>
                      </a:r>
                      <a:endParaRPr lang="en-US" sz="16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600" dirty="0"/>
                        <a:t>Description</a:t>
                      </a:r>
                      <a:endParaRPr lang="en-US" sz="16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600" dirty="0"/>
                        <a:t>Example</a:t>
                      </a:r>
                      <a:endParaRPr lang="en-US" sz="1600" dirty="0">
                        <a:solidFill>
                          <a:srgbClr val="1F497D"/>
                        </a:solidFill>
                        <a:latin typeface="Calibri"/>
                        <a:ea typeface="Calibri"/>
                        <a:cs typeface="Times New Roman"/>
                      </a:endParaRPr>
                    </a:p>
                  </a:txBody>
                  <a:tcPr marL="68580" marR="68580" marT="0" marB="0"/>
                </a:tc>
                <a:extLst>
                  <a:ext uri="{0D108BD9-81ED-4DB2-BD59-A6C34878D82A}">
                    <a16:rowId xmlns:a16="http://schemas.microsoft.com/office/drawing/2014/main" val="10000"/>
                  </a:ext>
                </a:extLst>
              </a:tr>
              <a:tr h="0">
                <a:tc>
                  <a:txBody>
                    <a:bodyPr/>
                    <a:lstStyle/>
                    <a:p>
                      <a:pPr marL="0" marR="0">
                        <a:lnSpc>
                          <a:spcPts val="1500"/>
                        </a:lnSpc>
                        <a:spcBef>
                          <a:spcPts val="700"/>
                        </a:spcBef>
                        <a:spcAft>
                          <a:spcPts val="700"/>
                        </a:spcAft>
                      </a:pPr>
                      <a:r>
                        <a:rPr lang="en-US" sz="1200" dirty="0"/>
                        <a:t>Name</a:t>
                      </a:r>
                      <a:endParaRPr lang="en-US" sz="1200" b="1"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 one of 17 standard color names. CSS3 has 140 standard names.</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color: red;</a:t>
                      </a:r>
                    </a:p>
                    <a:p>
                      <a:pPr marL="0" marR="0">
                        <a:lnSpc>
                          <a:spcPts val="1500"/>
                        </a:lnSpc>
                        <a:spcBef>
                          <a:spcPts val="0"/>
                        </a:spcBef>
                        <a:spcAft>
                          <a:spcPts val="0"/>
                        </a:spcAft>
                        <a:tabLst>
                          <a:tab pos="342900" algn="l"/>
                          <a:tab pos="685800" algn="l"/>
                          <a:tab pos="1028700" algn="l"/>
                          <a:tab pos="1371600" algn="l"/>
                          <a:tab pos="1714500" algn="l"/>
                        </a:tabLst>
                      </a:pPr>
                      <a:r>
                        <a:rPr lang="en-US" sz="1050"/>
                        <a:t>color: hotpink; /* CSS3 only */</a:t>
                      </a:r>
                      <a:endParaRPr lang="en-US" sz="1050">
                        <a:latin typeface="Consolas"/>
                        <a:ea typeface="Calibri"/>
                        <a:cs typeface="Times New Roman"/>
                      </a:endParaRPr>
                    </a:p>
                  </a:txBody>
                  <a:tcPr marL="68580" marR="68580" marT="0" marB="0"/>
                </a:tc>
                <a:extLst>
                  <a:ext uri="{0D108BD9-81ED-4DB2-BD59-A6C34878D82A}">
                    <a16:rowId xmlns:a16="http://schemas.microsoft.com/office/drawing/2014/main" val="10001"/>
                  </a:ext>
                </a:extLst>
              </a:tr>
              <a:tr h="0">
                <a:tc>
                  <a:txBody>
                    <a:bodyPr/>
                    <a:lstStyle/>
                    <a:p>
                      <a:pPr marL="0" marR="0">
                        <a:lnSpc>
                          <a:spcPts val="1500"/>
                        </a:lnSpc>
                        <a:spcBef>
                          <a:spcPts val="700"/>
                        </a:spcBef>
                        <a:spcAft>
                          <a:spcPts val="700"/>
                        </a:spcAft>
                      </a:pPr>
                      <a:r>
                        <a:rPr lang="en-US" sz="1200"/>
                        <a:t>RGB</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Uses three different numbers between 0 and 255 to describe the Red, Green, and Blue values for the color.</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color: rgb(255,0,0);</a:t>
                      </a:r>
                    </a:p>
                    <a:p>
                      <a:pPr marL="0" marR="0">
                        <a:lnSpc>
                          <a:spcPts val="1500"/>
                        </a:lnSpc>
                        <a:spcBef>
                          <a:spcPts val="0"/>
                        </a:spcBef>
                        <a:spcAft>
                          <a:spcPts val="0"/>
                        </a:spcAft>
                        <a:tabLst>
                          <a:tab pos="342900" algn="l"/>
                          <a:tab pos="685800" algn="l"/>
                          <a:tab pos="1028700" algn="l"/>
                          <a:tab pos="1371600" algn="l"/>
                          <a:tab pos="1714500" algn="l"/>
                        </a:tabLst>
                      </a:pPr>
                      <a:r>
                        <a:rPr lang="en-US" sz="1050"/>
                        <a:t>color: rgb(255,105,180);</a:t>
                      </a:r>
                      <a:endParaRPr lang="en-US" sz="1050">
                        <a:latin typeface="Consolas"/>
                        <a:ea typeface="Calibri"/>
                        <a:cs typeface="Times New Roman"/>
                      </a:endParaRPr>
                    </a:p>
                  </a:txBody>
                  <a:tcPr marL="68580" marR="68580" marT="0" marB="0"/>
                </a:tc>
                <a:extLst>
                  <a:ext uri="{0D108BD9-81ED-4DB2-BD59-A6C34878D82A}">
                    <a16:rowId xmlns:a16="http://schemas.microsoft.com/office/drawing/2014/main" val="10002"/>
                  </a:ext>
                </a:extLst>
              </a:tr>
              <a:tr h="0">
                <a:tc>
                  <a:txBody>
                    <a:bodyPr/>
                    <a:lstStyle/>
                    <a:p>
                      <a:pPr marL="0" marR="0">
                        <a:lnSpc>
                          <a:spcPts val="1500"/>
                        </a:lnSpc>
                        <a:spcBef>
                          <a:spcPts val="700"/>
                        </a:spcBef>
                        <a:spcAft>
                          <a:spcPts val="700"/>
                        </a:spcAft>
                      </a:pPr>
                      <a:r>
                        <a:rPr lang="en-US" sz="1200"/>
                        <a:t>Hexadecimal</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Uses a six-digit hexadecimal number to describe the red, green, and blue value of the color; each of the three RGB values is between 0 and FF (which is 255 in decimal). Notice that the hexadecimal number is preceded by a hash or pound symbol (#).</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#FF0000;</a:t>
                      </a:r>
                    </a:p>
                    <a:p>
                      <a:pPr marL="0" marR="0">
                        <a:lnSpc>
                          <a:spcPts val="1500"/>
                        </a:lnSpc>
                        <a:spcBef>
                          <a:spcPts val="0"/>
                        </a:spcBef>
                        <a:spcAft>
                          <a:spcPts val="0"/>
                        </a:spcAft>
                        <a:tabLst>
                          <a:tab pos="342900" algn="l"/>
                          <a:tab pos="685800" algn="l"/>
                          <a:tab pos="1028700" algn="l"/>
                          <a:tab pos="1371600" algn="l"/>
                          <a:tab pos="1714500" algn="l"/>
                        </a:tabLst>
                      </a:pPr>
                      <a:r>
                        <a:rPr lang="en-US" sz="1050" dirty="0"/>
                        <a:t>color: #FF69B4;</a:t>
                      </a:r>
                      <a:endParaRPr lang="en-US" sz="1050" dirty="0">
                        <a:latin typeface="Consolas"/>
                        <a:ea typeface="Calibri"/>
                        <a:cs typeface="Times New Roman"/>
                      </a:endParaRPr>
                    </a:p>
                  </a:txBody>
                  <a:tcPr marL="68580" marR="68580" marT="0" marB="0"/>
                </a:tc>
                <a:extLst>
                  <a:ext uri="{0D108BD9-81ED-4DB2-BD59-A6C34878D82A}">
                    <a16:rowId xmlns:a16="http://schemas.microsoft.com/office/drawing/2014/main" val="10003"/>
                  </a:ext>
                </a:extLst>
              </a:tr>
              <a:tr h="0">
                <a:tc>
                  <a:txBody>
                    <a:bodyPr/>
                    <a:lstStyle/>
                    <a:p>
                      <a:pPr marL="0" marR="0">
                        <a:lnSpc>
                          <a:spcPts val="1500"/>
                        </a:lnSpc>
                        <a:spcBef>
                          <a:spcPts val="700"/>
                        </a:spcBef>
                        <a:spcAft>
                          <a:spcPts val="700"/>
                        </a:spcAft>
                      </a:pPr>
                      <a:r>
                        <a:rPr lang="en-US" sz="1200"/>
                        <a:t>RGBa</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a:t>Allows you to add an alpha, or transparency, value. This allows a background color or image to “show through” the color. Transparency is a value between 0.0 (fully transparent) and 1.0 (fully opaque).</a:t>
                      </a:r>
                      <a:endParaRPr lang="en-US" sz="120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a:t>
                      </a:r>
                      <a:r>
                        <a:rPr lang="en-US" sz="1050" dirty="0" err="1"/>
                        <a:t>rgb</a:t>
                      </a:r>
                      <a:r>
                        <a:rPr lang="en-US" sz="1050" dirty="0"/>
                        <a:t>(255,0,0, 0.5);</a:t>
                      </a:r>
                      <a:endParaRPr lang="en-US" sz="1050" dirty="0">
                        <a:latin typeface="Consolas"/>
                        <a:ea typeface="Calibri"/>
                        <a:cs typeface="Times New Roman"/>
                      </a:endParaRPr>
                    </a:p>
                  </a:txBody>
                  <a:tcPr marL="68580" marR="68580" marT="0" marB="0"/>
                </a:tc>
                <a:extLst>
                  <a:ext uri="{0D108BD9-81ED-4DB2-BD59-A6C34878D82A}">
                    <a16:rowId xmlns:a16="http://schemas.microsoft.com/office/drawing/2014/main" val="10004"/>
                  </a:ext>
                </a:extLst>
              </a:tr>
              <a:tr h="0">
                <a:tc>
                  <a:txBody>
                    <a:bodyPr/>
                    <a:lstStyle/>
                    <a:p>
                      <a:pPr marL="0" marR="0">
                        <a:lnSpc>
                          <a:spcPts val="1500"/>
                        </a:lnSpc>
                        <a:spcBef>
                          <a:spcPts val="700"/>
                        </a:spcBef>
                        <a:spcAft>
                          <a:spcPts val="700"/>
                        </a:spcAft>
                      </a:pPr>
                      <a:r>
                        <a:rPr lang="en-US" sz="1200"/>
                        <a:t>HSL</a:t>
                      </a:r>
                      <a:endParaRPr lang="en-US" sz="12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200" dirty="0"/>
                        <a:t>Allows you to specify a color using Hue Saturation and Light values. This is available only in CSS3. HSLA is also available as well.</a:t>
                      </a:r>
                      <a:endParaRPr lang="en-US" sz="12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color: </a:t>
                      </a:r>
                      <a:r>
                        <a:rPr lang="en-US" sz="1050" dirty="0" err="1"/>
                        <a:t>hsl</a:t>
                      </a:r>
                      <a:r>
                        <a:rPr lang="en-US" sz="1050" dirty="0"/>
                        <a:t>(0,100%,100%);</a:t>
                      </a:r>
                    </a:p>
                    <a:p>
                      <a:pPr marL="0" marR="0">
                        <a:lnSpc>
                          <a:spcPts val="1500"/>
                        </a:lnSpc>
                        <a:spcBef>
                          <a:spcPts val="0"/>
                        </a:spcBef>
                        <a:spcAft>
                          <a:spcPts val="0"/>
                        </a:spcAft>
                        <a:tabLst>
                          <a:tab pos="342900" algn="l"/>
                          <a:tab pos="685800" algn="l"/>
                          <a:tab pos="1028700" algn="l"/>
                          <a:tab pos="1371600" algn="l"/>
                          <a:tab pos="1714500" algn="l"/>
                        </a:tabLst>
                      </a:pPr>
                      <a:r>
                        <a:rPr lang="en-US" sz="1050" dirty="0"/>
                        <a:t>color: </a:t>
                      </a:r>
                      <a:r>
                        <a:rPr lang="en-US" sz="1050" dirty="0" err="1"/>
                        <a:t>hsl</a:t>
                      </a:r>
                      <a:r>
                        <a:rPr lang="en-US" sz="1050" dirty="0"/>
                        <a:t>(330,59%,100%);</a:t>
                      </a:r>
                      <a:endParaRPr lang="en-US" sz="1050" dirty="0">
                        <a:latin typeface="Consolas"/>
                        <a:ea typeface="Calibri"/>
                        <a:cs typeface="Times New Roman"/>
                      </a:endParaRPr>
                    </a:p>
                  </a:txBody>
                  <a:tcPr marL="68580" marR="68580" marT="0" marB="0"/>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Units of Measurement</a:t>
            </a:r>
            <a:endParaRPr lang="en-US" dirty="0"/>
          </a:p>
        </p:txBody>
      </p:sp>
      <p:sp>
        <p:nvSpPr>
          <p:cNvPr id="3" name="Content Placeholder 2"/>
          <p:cNvSpPr>
            <a:spLocks noGrp="1"/>
          </p:cNvSpPr>
          <p:nvPr>
            <p:ph idx="1"/>
          </p:nvPr>
        </p:nvSpPr>
        <p:spPr/>
        <p:txBody>
          <a:bodyPr/>
          <a:lstStyle/>
          <a:p>
            <a:r>
              <a:rPr lang="en-US" dirty="0" smtClean="0"/>
              <a:t>Some of these are </a:t>
            </a:r>
            <a:r>
              <a:rPr lang="en-US" b="1" dirty="0" smtClean="0"/>
              <a:t>relative units</a:t>
            </a:r>
            <a:r>
              <a:rPr lang="en-US" dirty="0" smtClean="0"/>
              <a:t>, in that they are based on the value of something else, such as the size of a parent element. </a:t>
            </a:r>
          </a:p>
          <a:p>
            <a:r>
              <a:rPr lang="en-US" dirty="0" smtClean="0"/>
              <a:t>Others are </a:t>
            </a:r>
            <a:r>
              <a:rPr lang="en-US" b="1" dirty="0" smtClean="0"/>
              <a:t>absolute units</a:t>
            </a:r>
            <a:r>
              <a:rPr lang="en-US" dirty="0" smtClean="0"/>
              <a:t>, in that they have a real-world size. </a:t>
            </a:r>
          </a:p>
          <a:p>
            <a:pPr lvl="1"/>
            <a:r>
              <a:rPr lang="en-US" dirty="0" smtClean="0"/>
              <a:t>Unless you are defining a style sheet for printing, it is recommended to avoid using absolute units. </a:t>
            </a:r>
          </a:p>
          <a:p>
            <a:pPr lvl="1"/>
            <a:r>
              <a:rPr lang="en-US" dirty="0" smtClean="0"/>
              <a:t>Pixels are perhaps the one popular exception (though as we shall see later there are also good reasons for avoiding the pixel unit).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There are multiple ways of specifying a unit of measurement in CSS</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Relative Units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441947798"/>
              </p:ext>
            </p:extLst>
          </p:nvPr>
        </p:nvGraphicFramePr>
        <p:xfrm>
          <a:off x="1066800" y="1371600"/>
          <a:ext cx="7086599" cy="4953002"/>
        </p:xfrm>
        <a:graphic>
          <a:graphicData uri="http://schemas.openxmlformats.org/drawingml/2006/table">
            <a:tbl>
              <a:tblPr firstRow="1" firstCol="1">
                <a:tableStyleId>{5C22544A-7EE6-4342-B048-85BDC9FD1C3A}</a:tableStyleId>
              </a:tblPr>
              <a:tblGrid>
                <a:gridCol w="1158159">
                  <a:extLst>
                    <a:ext uri="{9D8B030D-6E8A-4147-A177-3AD203B41FA5}">
                      <a16:colId xmlns:a16="http://schemas.microsoft.com/office/drawing/2014/main" val="20000"/>
                    </a:ext>
                  </a:extLst>
                </a:gridCol>
                <a:gridCol w="4316639">
                  <a:extLst>
                    <a:ext uri="{9D8B030D-6E8A-4147-A177-3AD203B41FA5}">
                      <a16:colId xmlns:a16="http://schemas.microsoft.com/office/drawing/2014/main" val="20001"/>
                    </a:ext>
                  </a:extLst>
                </a:gridCol>
                <a:gridCol w="1611801">
                  <a:extLst>
                    <a:ext uri="{9D8B030D-6E8A-4147-A177-3AD203B41FA5}">
                      <a16:colId xmlns:a16="http://schemas.microsoft.com/office/drawing/2014/main" val="20002"/>
                    </a:ext>
                  </a:extLst>
                </a:gridCol>
              </a:tblGrid>
              <a:tr h="231075">
                <a:tc>
                  <a:txBody>
                    <a:bodyPr/>
                    <a:lstStyle/>
                    <a:p>
                      <a:pPr marL="0" marR="0">
                        <a:lnSpc>
                          <a:spcPts val="1500"/>
                        </a:lnSpc>
                        <a:spcBef>
                          <a:spcPts val="0"/>
                        </a:spcBef>
                        <a:spcAft>
                          <a:spcPts val="1400"/>
                        </a:spcAft>
                      </a:pPr>
                      <a:r>
                        <a:rPr lang="en-US" sz="1800" dirty="0"/>
                        <a:t>Unit</a:t>
                      </a:r>
                      <a:endParaRPr lang="en-US" sz="1800" dirty="0">
                        <a:solidFill>
                          <a:srgbClr val="1F497D"/>
                        </a:solidFill>
                        <a:latin typeface="Calibri"/>
                        <a:ea typeface="Calibri"/>
                        <a:cs typeface="Times New Roman"/>
                      </a:endParaRPr>
                    </a:p>
                  </a:txBody>
                  <a:tcPr marL="66704" marR="66704" marT="0" marB="0"/>
                </a:tc>
                <a:tc>
                  <a:txBody>
                    <a:bodyPr/>
                    <a:lstStyle/>
                    <a:p>
                      <a:pPr marL="0" marR="0">
                        <a:lnSpc>
                          <a:spcPts val="1500"/>
                        </a:lnSpc>
                        <a:spcBef>
                          <a:spcPts val="0"/>
                        </a:spcBef>
                        <a:spcAft>
                          <a:spcPts val="1400"/>
                        </a:spcAft>
                      </a:pPr>
                      <a:r>
                        <a:rPr lang="en-US" sz="1800"/>
                        <a:t>Description</a:t>
                      </a:r>
                      <a:endParaRPr lang="en-US" sz="1800">
                        <a:solidFill>
                          <a:srgbClr val="1F497D"/>
                        </a:solidFill>
                        <a:latin typeface="Calibri"/>
                        <a:ea typeface="Calibri"/>
                        <a:cs typeface="Times New Roman"/>
                      </a:endParaRPr>
                    </a:p>
                  </a:txBody>
                  <a:tcPr marL="66704" marR="66704" marT="0" marB="0"/>
                </a:tc>
                <a:tc>
                  <a:txBody>
                    <a:bodyPr/>
                    <a:lstStyle/>
                    <a:p>
                      <a:pPr marL="0" marR="0">
                        <a:lnSpc>
                          <a:spcPts val="1500"/>
                        </a:lnSpc>
                        <a:spcBef>
                          <a:spcPts val="0"/>
                        </a:spcBef>
                        <a:spcAft>
                          <a:spcPts val="1400"/>
                        </a:spcAft>
                      </a:pPr>
                      <a:r>
                        <a:rPr lang="en-US" sz="1800" dirty="0"/>
                        <a:t>Type</a:t>
                      </a:r>
                      <a:endParaRPr lang="en-US" sz="1800" dirty="0">
                        <a:solidFill>
                          <a:srgbClr val="1F497D"/>
                        </a:solidFill>
                        <a:latin typeface="Calibri"/>
                        <a:ea typeface="Calibri"/>
                        <a:cs typeface="Times New Roman"/>
                      </a:endParaRPr>
                    </a:p>
                  </a:txBody>
                  <a:tcPr marL="66704" marR="66704" marT="0" marB="0"/>
                </a:tc>
                <a:extLst>
                  <a:ext uri="{0D108BD9-81ED-4DB2-BD59-A6C34878D82A}">
                    <a16:rowId xmlns:a16="http://schemas.microsoft.com/office/drawing/2014/main" val="10000"/>
                  </a:ext>
                </a:extLst>
              </a:tr>
              <a:tr h="660720">
                <a:tc>
                  <a:txBody>
                    <a:bodyPr/>
                    <a:lstStyle/>
                    <a:p>
                      <a:pPr marL="0" marR="0">
                        <a:lnSpc>
                          <a:spcPts val="1500"/>
                        </a:lnSpc>
                        <a:spcBef>
                          <a:spcPts val="700"/>
                        </a:spcBef>
                        <a:spcAft>
                          <a:spcPts val="700"/>
                        </a:spcAft>
                      </a:pPr>
                      <a:r>
                        <a:rPr lang="en-US" sz="1400"/>
                        <a:t>px</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Pixel. In CSS2 this is a relative measure, while in CSS3 it is absolute (1/96 of an inch).</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  (CSS2)</a:t>
                      </a:r>
                    </a:p>
                    <a:p>
                      <a:pPr marL="0" marR="0">
                        <a:lnSpc>
                          <a:spcPts val="1500"/>
                        </a:lnSpc>
                        <a:spcBef>
                          <a:spcPts val="700"/>
                        </a:spcBef>
                        <a:spcAft>
                          <a:spcPts val="700"/>
                        </a:spcAft>
                      </a:pPr>
                      <a:r>
                        <a:rPr lang="en-US" sz="1400"/>
                        <a:t>Absolute (CSS3)</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1"/>
                  </a:ext>
                </a:extLst>
              </a:tr>
              <a:tr h="676125">
                <a:tc>
                  <a:txBody>
                    <a:bodyPr/>
                    <a:lstStyle/>
                    <a:p>
                      <a:pPr marL="0" marR="0">
                        <a:lnSpc>
                          <a:spcPts val="1500"/>
                        </a:lnSpc>
                        <a:spcBef>
                          <a:spcPts val="700"/>
                        </a:spcBef>
                        <a:spcAft>
                          <a:spcPts val="700"/>
                        </a:spcAft>
                      </a:pPr>
                      <a:r>
                        <a:rPr lang="en-US" sz="1400"/>
                        <a:t>em</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Equal to the computed value of the font-size property of the element on which it is used. When used for font sizes, the em unit is in relation to the font size of the parent.</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2"/>
                  </a:ext>
                </a:extLst>
              </a:tr>
              <a:tr h="676125">
                <a:tc>
                  <a:txBody>
                    <a:bodyPr/>
                    <a:lstStyle/>
                    <a:p>
                      <a:pPr marL="0" marR="0">
                        <a:lnSpc>
                          <a:spcPts val="1500"/>
                        </a:lnSpc>
                        <a:spcBef>
                          <a:spcPts val="700"/>
                        </a:spcBef>
                        <a:spcAft>
                          <a:spcPts val="700"/>
                        </a:spcAft>
                      </a:pPr>
                      <a:r>
                        <a:rPr lang="en-US" sz="1400"/>
                        <a:t>%</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A measure that is always relative to another value. The precise meaning of % varies depending upon which property it is being used. </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3"/>
                  </a:ext>
                </a:extLst>
              </a:tr>
              <a:tr h="449508">
                <a:tc>
                  <a:txBody>
                    <a:bodyPr/>
                    <a:lstStyle/>
                    <a:p>
                      <a:pPr marL="0" marR="0">
                        <a:lnSpc>
                          <a:spcPts val="1500"/>
                        </a:lnSpc>
                        <a:spcBef>
                          <a:spcPts val="700"/>
                        </a:spcBef>
                        <a:spcAft>
                          <a:spcPts val="700"/>
                        </a:spcAft>
                      </a:pPr>
                      <a:r>
                        <a:rPr lang="en-US" sz="1400"/>
                        <a:t>ex</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A rarely used relative measure that expresses size in relation to the x-height of an element’s font.</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4"/>
                  </a:ext>
                </a:extLst>
              </a:tr>
              <a:tr h="676125">
                <a:tc>
                  <a:txBody>
                    <a:bodyPr/>
                    <a:lstStyle/>
                    <a:p>
                      <a:pPr marL="0" marR="0">
                        <a:lnSpc>
                          <a:spcPts val="1500"/>
                        </a:lnSpc>
                        <a:spcBef>
                          <a:spcPts val="700"/>
                        </a:spcBef>
                        <a:spcAft>
                          <a:spcPts val="700"/>
                        </a:spcAft>
                      </a:pPr>
                      <a:r>
                        <a:rPr lang="en-US" sz="1400"/>
                        <a:t>ch</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Another rarely used relative measure; this one expresses size in relation to the width of the zero ("0") character of an element’s font. </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p>
                    <a:p>
                      <a:pPr marL="0" marR="0">
                        <a:lnSpc>
                          <a:spcPts val="1500"/>
                        </a:lnSpc>
                        <a:spcBef>
                          <a:spcPts val="700"/>
                        </a:spcBef>
                        <a:spcAft>
                          <a:spcPts val="700"/>
                        </a:spcAft>
                      </a:pPr>
                      <a:r>
                        <a:rPr lang="en-US" sz="1400"/>
                        <a:t>(CSS3 only)</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5"/>
                  </a:ext>
                </a:extLst>
              </a:tr>
              <a:tr h="676125">
                <a:tc>
                  <a:txBody>
                    <a:bodyPr/>
                    <a:lstStyle/>
                    <a:p>
                      <a:pPr marL="0" marR="0">
                        <a:lnSpc>
                          <a:spcPts val="1500"/>
                        </a:lnSpc>
                        <a:spcBef>
                          <a:spcPts val="700"/>
                        </a:spcBef>
                        <a:spcAft>
                          <a:spcPts val="700"/>
                        </a:spcAft>
                      </a:pPr>
                      <a:r>
                        <a:rPr lang="en-US" sz="1400"/>
                        <a:t>rem</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Stands for root em, which is the font size of the root element. Unlike </a:t>
                      </a:r>
                      <a:r>
                        <a:rPr lang="en-US" sz="1800"/>
                        <a:t>em</a:t>
                      </a:r>
                      <a:r>
                        <a:rPr lang="en-US" sz="1400"/>
                        <a:t>, which may be different for each element, the </a:t>
                      </a:r>
                      <a:r>
                        <a:rPr lang="en-US" sz="1800"/>
                        <a:t>rem</a:t>
                      </a:r>
                      <a:r>
                        <a:rPr lang="en-US" sz="1400"/>
                        <a:t> is constant throughout the document.</a:t>
                      </a:r>
                      <a:endParaRPr lang="en-US" sz="140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a:t>Relative</a:t>
                      </a:r>
                    </a:p>
                    <a:p>
                      <a:pPr marL="0" marR="0">
                        <a:lnSpc>
                          <a:spcPts val="1500"/>
                        </a:lnSpc>
                        <a:spcBef>
                          <a:spcPts val="700"/>
                        </a:spcBef>
                        <a:spcAft>
                          <a:spcPts val="700"/>
                        </a:spcAft>
                      </a:pPr>
                      <a:r>
                        <a:rPr lang="en-US" sz="1400"/>
                        <a:t>(CSS3 only)</a:t>
                      </a:r>
                      <a:endParaRPr lang="en-US" sz="1400">
                        <a:latin typeface="Calibri"/>
                        <a:ea typeface="Times New Roman"/>
                        <a:cs typeface="Times New Roman"/>
                      </a:endParaRPr>
                    </a:p>
                  </a:txBody>
                  <a:tcPr marL="66704" marR="66704" marT="0" marB="0"/>
                </a:tc>
                <a:extLst>
                  <a:ext uri="{0D108BD9-81ED-4DB2-BD59-A6C34878D82A}">
                    <a16:rowId xmlns:a16="http://schemas.microsoft.com/office/drawing/2014/main" val="10006"/>
                  </a:ext>
                </a:extLst>
              </a:tr>
              <a:tr h="907199">
                <a:tc>
                  <a:txBody>
                    <a:bodyPr/>
                    <a:lstStyle/>
                    <a:p>
                      <a:pPr marL="0" marR="0">
                        <a:lnSpc>
                          <a:spcPts val="1500"/>
                        </a:lnSpc>
                        <a:spcBef>
                          <a:spcPts val="700"/>
                        </a:spcBef>
                        <a:spcAft>
                          <a:spcPts val="700"/>
                        </a:spcAft>
                      </a:pPr>
                      <a:r>
                        <a:rPr lang="en-US" sz="1400"/>
                        <a:t>vw, vh</a:t>
                      </a:r>
                      <a:endParaRPr lang="en-US" sz="1400" b="1">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Stands for viewport width and viewport height. Both are percentage values (between 0 and 100) of the viewport (browser window). This allows an item to change size when the viewport is resized.</a:t>
                      </a:r>
                      <a:endParaRPr lang="en-US" sz="1400" dirty="0">
                        <a:latin typeface="Calibri"/>
                        <a:ea typeface="Times New Roman"/>
                        <a:cs typeface="Times New Roman"/>
                      </a:endParaRPr>
                    </a:p>
                  </a:txBody>
                  <a:tcPr marL="66704" marR="66704" marT="0" marB="0"/>
                </a:tc>
                <a:tc>
                  <a:txBody>
                    <a:bodyPr/>
                    <a:lstStyle/>
                    <a:p>
                      <a:pPr marL="0" marR="0">
                        <a:lnSpc>
                          <a:spcPts val="1500"/>
                        </a:lnSpc>
                        <a:spcBef>
                          <a:spcPts val="700"/>
                        </a:spcBef>
                        <a:spcAft>
                          <a:spcPts val="700"/>
                        </a:spcAft>
                      </a:pPr>
                      <a:r>
                        <a:rPr lang="en-US" sz="1400" dirty="0"/>
                        <a:t>Relative</a:t>
                      </a:r>
                    </a:p>
                    <a:p>
                      <a:pPr marL="0" marR="0">
                        <a:lnSpc>
                          <a:spcPts val="1500"/>
                        </a:lnSpc>
                        <a:spcBef>
                          <a:spcPts val="700"/>
                        </a:spcBef>
                        <a:spcAft>
                          <a:spcPts val="700"/>
                        </a:spcAft>
                      </a:pPr>
                      <a:r>
                        <a:rPr lang="en-US" sz="1400" dirty="0"/>
                        <a:t>(CSS3 only)</a:t>
                      </a:r>
                      <a:endParaRPr lang="en-US" sz="1400" dirty="0">
                        <a:latin typeface="Calibri"/>
                        <a:ea typeface="Times New Roman"/>
                        <a:cs typeface="Times New Roman"/>
                      </a:endParaRPr>
                    </a:p>
                  </a:txBody>
                  <a:tcPr marL="66704" marR="66704" marT="0" marB="0"/>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Absolute Units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876138217"/>
              </p:ext>
            </p:extLst>
          </p:nvPr>
        </p:nvGraphicFramePr>
        <p:xfrm>
          <a:off x="990600" y="1524000"/>
          <a:ext cx="6781800" cy="1981202"/>
        </p:xfrm>
        <a:graphic>
          <a:graphicData uri="http://schemas.openxmlformats.org/drawingml/2006/table">
            <a:tbl>
              <a:tblPr firstRow="1" firstCol="1">
                <a:tableStyleId>{5C22544A-7EE6-4342-B048-85BDC9FD1C3A}</a:tableStyleId>
              </a:tblPr>
              <a:tblGrid>
                <a:gridCol w="1108346">
                  <a:extLst>
                    <a:ext uri="{9D8B030D-6E8A-4147-A177-3AD203B41FA5}">
                      <a16:colId xmlns:a16="http://schemas.microsoft.com/office/drawing/2014/main" val="20000"/>
                    </a:ext>
                  </a:extLst>
                </a:gridCol>
                <a:gridCol w="4130977">
                  <a:extLst>
                    <a:ext uri="{9D8B030D-6E8A-4147-A177-3AD203B41FA5}">
                      <a16:colId xmlns:a16="http://schemas.microsoft.com/office/drawing/2014/main" val="20001"/>
                    </a:ext>
                  </a:extLst>
                </a:gridCol>
                <a:gridCol w="1542477">
                  <a:extLst>
                    <a:ext uri="{9D8B030D-6E8A-4147-A177-3AD203B41FA5}">
                      <a16:colId xmlns:a16="http://schemas.microsoft.com/office/drawing/2014/main" val="20002"/>
                    </a:ext>
                  </a:extLst>
                </a:gridCol>
              </a:tblGrid>
              <a:tr h="366982">
                <a:tc>
                  <a:txBody>
                    <a:bodyPr/>
                    <a:lstStyle/>
                    <a:p>
                      <a:pPr marL="0" marR="0">
                        <a:lnSpc>
                          <a:spcPts val="1500"/>
                        </a:lnSpc>
                        <a:spcBef>
                          <a:spcPts val="0"/>
                        </a:spcBef>
                        <a:spcAft>
                          <a:spcPts val="1400"/>
                        </a:spcAft>
                      </a:pPr>
                      <a:r>
                        <a:rPr lang="en-US" sz="1800" dirty="0"/>
                        <a:t>Unit</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Description</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Type</a:t>
                      </a:r>
                      <a:endParaRPr lang="en-US" sz="1800" dirty="0">
                        <a:solidFill>
                          <a:srgbClr val="1F497D"/>
                        </a:solidFill>
                        <a:latin typeface="Calibri"/>
                        <a:ea typeface="Calibri"/>
                        <a:cs typeface="Times New Roman"/>
                      </a:endParaRPr>
                    </a:p>
                  </a:txBody>
                  <a:tcPr marL="68580" marR="68580" marT="0" marB="0"/>
                </a:tc>
                <a:extLst>
                  <a:ext uri="{0D108BD9-81ED-4DB2-BD59-A6C34878D82A}">
                    <a16:rowId xmlns:a16="http://schemas.microsoft.com/office/drawing/2014/main" val="10000"/>
                  </a:ext>
                </a:extLst>
              </a:tr>
              <a:tr h="322844">
                <a:tc>
                  <a:txBody>
                    <a:bodyPr/>
                    <a:lstStyle/>
                    <a:p>
                      <a:pPr marL="0" marR="0">
                        <a:lnSpc>
                          <a:spcPts val="1500"/>
                        </a:lnSpc>
                        <a:spcBef>
                          <a:spcPts val="700"/>
                        </a:spcBef>
                        <a:spcAft>
                          <a:spcPts val="700"/>
                        </a:spcAft>
                      </a:pPr>
                      <a:r>
                        <a:rPr lang="en-US" sz="1400" dirty="0"/>
                        <a:t>in</a:t>
                      </a:r>
                      <a:endParaRPr lang="en-US" sz="1400" b="1"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Inches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extLst>
                  <a:ext uri="{0D108BD9-81ED-4DB2-BD59-A6C34878D82A}">
                    <a16:rowId xmlns:a16="http://schemas.microsoft.com/office/drawing/2014/main" val="10001"/>
                  </a:ext>
                </a:extLst>
              </a:tr>
              <a:tr h="322844">
                <a:tc>
                  <a:txBody>
                    <a:bodyPr/>
                    <a:lstStyle/>
                    <a:p>
                      <a:pPr marL="0" marR="0">
                        <a:lnSpc>
                          <a:spcPts val="1500"/>
                        </a:lnSpc>
                        <a:spcBef>
                          <a:spcPts val="700"/>
                        </a:spcBef>
                        <a:spcAft>
                          <a:spcPts val="700"/>
                        </a:spcAft>
                      </a:pPr>
                      <a:r>
                        <a:rPr lang="en-US" sz="1400"/>
                        <a:t>cm</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Centimeters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a:t>Absolute</a:t>
                      </a:r>
                      <a:endParaRPr lang="en-US" sz="1400">
                        <a:latin typeface="Calibri"/>
                        <a:ea typeface="Times New Roman"/>
                        <a:cs typeface="Times New Roman"/>
                      </a:endParaRPr>
                    </a:p>
                  </a:txBody>
                  <a:tcPr marL="68580" marR="68580" marT="0" marB="0"/>
                </a:tc>
                <a:extLst>
                  <a:ext uri="{0D108BD9-81ED-4DB2-BD59-A6C34878D82A}">
                    <a16:rowId xmlns:a16="http://schemas.microsoft.com/office/drawing/2014/main" val="10002"/>
                  </a:ext>
                </a:extLst>
              </a:tr>
              <a:tr h="322844">
                <a:tc>
                  <a:txBody>
                    <a:bodyPr/>
                    <a:lstStyle/>
                    <a:p>
                      <a:pPr marL="0" marR="0">
                        <a:lnSpc>
                          <a:spcPts val="1500"/>
                        </a:lnSpc>
                        <a:spcBef>
                          <a:spcPts val="700"/>
                        </a:spcBef>
                        <a:spcAft>
                          <a:spcPts val="700"/>
                        </a:spcAft>
                      </a:pPr>
                      <a:r>
                        <a:rPr lang="en-US" sz="1400"/>
                        <a:t>mm</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Millimeters</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extLst>
                  <a:ext uri="{0D108BD9-81ED-4DB2-BD59-A6C34878D82A}">
                    <a16:rowId xmlns:a16="http://schemas.microsoft.com/office/drawing/2014/main" val="10003"/>
                  </a:ext>
                </a:extLst>
              </a:tr>
              <a:tr h="322844">
                <a:tc>
                  <a:txBody>
                    <a:bodyPr/>
                    <a:lstStyle/>
                    <a:p>
                      <a:pPr marL="0" marR="0">
                        <a:lnSpc>
                          <a:spcPts val="1500"/>
                        </a:lnSpc>
                        <a:spcBef>
                          <a:spcPts val="700"/>
                        </a:spcBef>
                        <a:spcAft>
                          <a:spcPts val="700"/>
                        </a:spcAft>
                      </a:pPr>
                      <a:r>
                        <a:rPr lang="en-US" sz="1400"/>
                        <a:t>pt</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Points (equal to 1/72 of an inch)</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extLst>
                  <a:ext uri="{0D108BD9-81ED-4DB2-BD59-A6C34878D82A}">
                    <a16:rowId xmlns:a16="http://schemas.microsoft.com/office/drawing/2014/main" val="10004"/>
                  </a:ext>
                </a:extLst>
              </a:tr>
              <a:tr h="322844">
                <a:tc>
                  <a:txBody>
                    <a:bodyPr/>
                    <a:lstStyle/>
                    <a:p>
                      <a:pPr marL="0" marR="0">
                        <a:lnSpc>
                          <a:spcPts val="1500"/>
                        </a:lnSpc>
                        <a:spcBef>
                          <a:spcPts val="700"/>
                        </a:spcBef>
                        <a:spcAft>
                          <a:spcPts val="700"/>
                        </a:spcAft>
                      </a:pPr>
                      <a:r>
                        <a:rPr lang="en-US" sz="1400"/>
                        <a:t>pc</a:t>
                      </a:r>
                      <a:endParaRPr lang="en-US" sz="140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Pica (equal to 1/6 of an inch)</a:t>
                      </a:r>
                      <a:endParaRPr lang="en-US" sz="140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400" dirty="0"/>
                        <a:t>Absolute</a:t>
                      </a:r>
                      <a:endParaRPr lang="en-US" sz="1400" dirty="0">
                        <a:latin typeface="Calibri"/>
                        <a:ea typeface="Times New Roman"/>
                        <a:cs typeface="Times New Roman"/>
                      </a:endParaRPr>
                    </a:p>
                  </a:txBody>
                  <a:tcPr marL="68580" marR="68580" marT="0" marB="0"/>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Comments in CSS</a:t>
            </a:r>
            <a:endParaRPr lang="en-US" dirty="0"/>
          </a:p>
        </p:txBody>
      </p:sp>
      <p:sp>
        <p:nvSpPr>
          <p:cNvPr id="3" name="Content Placeholder 2"/>
          <p:cNvSpPr>
            <a:spLocks noGrp="1"/>
          </p:cNvSpPr>
          <p:nvPr>
            <p:ph idx="1"/>
          </p:nvPr>
        </p:nvSpPr>
        <p:spPr/>
        <p:txBody>
          <a:bodyPr/>
          <a:lstStyle/>
          <a:p>
            <a:r>
              <a:rPr lang="en-US" dirty="0" smtClean="0"/>
              <a:t>It is often helpful to add comments to your style sheets. Comments take the form:</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
        <p:nvSpPr>
          <p:cNvPr id="5" name="Rectangle 4"/>
          <p:cNvSpPr/>
          <p:nvPr/>
        </p:nvSpPr>
        <p:spPr>
          <a:xfrm>
            <a:off x="1775536" y="2590800"/>
            <a:ext cx="2608984" cy="369332"/>
          </a:xfrm>
          <a:prstGeom prst="rect">
            <a:avLst/>
          </a:prstGeom>
        </p:spPr>
        <p:txBody>
          <a:bodyPr wrap="none">
            <a:spAutoFit/>
          </a:bodyPr>
          <a:lstStyle/>
          <a:p>
            <a:r>
              <a:rPr lang="en-US" b="1" i="1" dirty="0" smtClean="0"/>
              <a:t>/* comment goes here */</a:t>
            </a:r>
            <a:endParaRPr lang="en-US" b="1" i="1"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tx2"/>
                </a:solidFill>
              </a:rPr>
              <a:t>location</a:t>
            </a:r>
            <a:r>
              <a:rPr lang="en-US" dirty="0" smtClean="0"/>
              <a:t> of styles</a:t>
            </a:r>
            <a:endParaRPr lang="en-US" dirty="0">
              <a:solidFill>
                <a:schemeClr val="tx2"/>
              </a:solidFill>
            </a:endParaRPr>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3</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Objectives</a:t>
            </a:r>
            <a:endParaRPr lang="en-US" dirty="0"/>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849242" y="1076980"/>
            <a:ext cx="1747914" cy="523220"/>
          </a:xfrm>
          <a:prstGeom prst="rect">
            <a:avLst/>
          </a:prstGeom>
          <a:noFill/>
        </p:spPr>
        <p:txBody>
          <a:bodyPr wrap="none" rtlCol="0">
            <a:spAutoFit/>
          </a:bodyPr>
          <a:lstStyle/>
          <a:p>
            <a:r>
              <a:rPr lang="en-US" sz="2800" dirty="0" smtClean="0">
                <a:solidFill>
                  <a:schemeClr val="bg2"/>
                </a:solidFill>
                <a:latin typeface="Rockwell Condensed" pitchFamily="18" charset="0"/>
              </a:rPr>
              <a:t>What is </a:t>
            </a:r>
            <a:r>
              <a:rPr lang="en-US" sz="2800" dirty="0" smtClean="0">
                <a:solidFill>
                  <a:schemeClr val="accent5"/>
                </a:solidFill>
                <a:latin typeface="Rockwell Condensed" pitchFamily="18" charset="0"/>
              </a:rPr>
              <a:t>CSS</a:t>
            </a:r>
            <a:r>
              <a:rPr lang="en-US" sz="2800" dirty="0" smtClean="0">
                <a:solidFill>
                  <a:schemeClr val="bg2"/>
                </a:solidFill>
                <a:latin typeface="Rockwell Condensed" pitchFamily="18" charset="0"/>
              </a:rPr>
              <a:t>?</a:t>
            </a:r>
            <a:endParaRPr lang="en-US" sz="2800" dirty="0">
              <a:solidFill>
                <a:schemeClr val="bg2"/>
              </a:solidFill>
              <a:latin typeface="Rockwell Condensed" pitchFamily="18" charset="0"/>
            </a:endParaRP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CSS </a:t>
            </a:r>
            <a:r>
              <a:rPr lang="en-US" sz="2800" dirty="0" smtClean="0">
                <a:solidFill>
                  <a:schemeClr val="accent5"/>
                </a:solidFill>
                <a:latin typeface="Rockwell Condensed" pitchFamily="18" charset="0"/>
              </a:rPr>
              <a:t>Syntax</a:t>
            </a:r>
            <a:endParaRPr lang="en-US" sz="2800" dirty="0">
              <a:solidFill>
                <a:schemeClr val="accent5"/>
              </a:solidFill>
              <a:latin typeface="Rockwell Condensed" pitchFamily="18" charset="0"/>
            </a:endParaRP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764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Location </a:t>
            </a:r>
            <a:r>
              <a:rPr lang="en-US" sz="2800" dirty="0" smtClean="0">
                <a:solidFill>
                  <a:schemeClr val="bg2"/>
                </a:solidFill>
                <a:latin typeface="Rockwell Condensed" pitchFamily="18" charset="0"/>
              </a:rPr>
              <a:t>of Styles</a:t>
            </a:r>
            <a:endParaRPr lang="en-US" sz="2800" dirty="0">
              <a:solidFill>
                <a:schemeClr val="bg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Selectors</a:t>
            </a:r>
            <a:endParaRPr lang="en-US" sz="2800" dirty="0">
              <a:solidFill>
                <a:schemeClr val="accent5"/>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76400" y="3972580"/>
            <a:ext cx="2743199" cy="954107"/>
          </a:xfrm>
          <a:prstGeom prst="rect">
            <a:avLst/>
          </a:prstGeom>
          <a:noFill/>
        </p:spPr>
        <p:txBody>
          <a:bodyPr wrap="square" rtlCol="0">
            <a:spAutoFit/>
          </a:bodyPr>
          <a:lstStyle/>
          <a:p>
            <a:r>
              <a:rPr lang="en-US" sz="2800" dirty="0" smtClean="0">
                <a:solidFill>
                  <a:schemeClr val="bg2"/>
                </a:solidFill>
                <a:latin typeface="Rockwell Condensed" pitchFamily="18" charset="0"/>
              </a:rPr>
              <a:t>The</a:t>
            </a:r>
            <a:r>
              <a:rPr lang="en-US" sz="2800" dirty="0" smtClean="0">
                <a:solidFill>
                  <a:schemeClr val="tx2"/>
                </a:solidFill>
                <a:latin typeface="Rockwell Condensed" pitchFamily="18" charset="0"/>
              </a:rPr>
              <a:t> </a:t>
            </a:r>
            <a:r>
              <a:rPr lang="en-US" sz="2800" dirty="0" smtClean="0">
                <a:solidFill>
                  <a:schemeClr val="accent5"/>
                </a:solidFill>
                <a:latin typeface="Rockwell Condensed" pitchFamily="18" charset="0"/>
              </a:rPr>
              <a:t>Cascade</a:t>
            </a:r>
            <a:r>
              <a:rPr lang="en-US" sz="2800" dirty="0" smtClean="0">
                <a:solidFill>
                  <a:schemeClr val="bg2"/>
                </a:solidFill>
                <a:latin typeface="Rockwell Condensed" pitchFamily="18" charset="0"/>
              </a:rPr>
              <a:t>: How Styles Interact</a:t>
            </a:r>
            <a:endParaRPr lang="en-US" sz="2800" dirty="0">
              <a:solidFill>
                <a:schemeClr val="bg2"/>
              </a:solidFill>
              <a:latin typeface="Rockwell Condensed" pitchFamily="18" charset="0"/>
            </a:endParaRP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The </a:t>
            </a:r>
            <a:r>
              <a:rPr lang="en-US" sz="2800" dirty="0" smtClean="0">
                <a:solidFill>
                  <a:schemeClr val="accent5"/>
                </a:solidFill>
                <a:latin typeface="Rockwell Condensed" pitchFamily="18" charset="0"/>
              </a:rPr>
              <a:t>Box </a:t>
            </a:r>
            <a:r>
              <a:rPr lang="en-US" sz="2800" dirty="0" smtClean="0">
                <a:solidFill>
                  <a:schemeClr val="bg2"/>
                </a:solidFill>
                <a:latin typeface="Rockwell Condensed" pitchFamily="18" charset="0"/>
              </a:rPr>
              <a:t>Model</a:t>
            </a:r>
            <a:endParaRPr lang="en-US" sz="2800" dirty="0">
              <a:solidFill>
                <a:schemeClr val="tx2"/>
              </a:solidFill>
              <a:latin typeface="Rockwell Condensed" pitchFamily="18" charset="0"/>
            </a:endParaRP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1</a:t>
            </a:r>
            <a:endParaRPr lang="en-US" sz="7200" dirty="0">
              <a:solidFill>
                <a:schemeClr val="bg1"/>
              </a:solidFill>
              <a:latin typeface="Rockwell Extra Bold" pitchFamily="18" charset="0"/>
            </a:endParaRP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2</a:t>
            </a:r>
            <a:endParaRPr lang="en-US" sz="7200" dirty="0">
              <a:solidFill>
                <a:schemeClr val="bg1"/>
              </a:solidFill>
              <a:latin typeface="Rockwell Extra Bold" pitchFamily="18" charset="0"/>
            </a:endParaRP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3</a:t>
            </a:r>
            <a:endParaRPr lang="en-US" sz="7200" dirty="0">
              <a:solidFill>
                <a:schemeClr val="bg1"/>
              </a:solidFill>
              <a:latin typeface="Rockwell Extra Bold" pitchFamily="18" charset="0"/>
            </a:endParaRP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4</a:t>
            </a:r>
            <a:endParaRPr lang="en-US" sz="7200" dirty="0">
              <a:solidFill>
                <a:schemeClr val="bg1"/>
              </a:solidFill>
              <a:latin typeface="Rockwell Extra Bold" pitchFamily="18" charset="0"/>
            </a:endParaRP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5</a:t>
            </a:r>
            <a:endParaRPr lang="en-US" sz="7200" dirty="0">
              <a:solidFill>
                <a:schemeClr val="bg1"/>
              </a:solidFill>
              <a:latin typeface="Rockwell Extra Bold" pitchFamily="18" charset="0"/>
            </a:endParaRP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6</a:t>
            </a:r>
            <a:endParaRPr lang="en-US" sz="7200" dirty="0">
              <a:solidFill>
                <a:schemeClr val="bg1"/>
              </a:solidFill>
              <a:latin typeface="Rockwell Extra Bold" pitchFamily="18" charset="0"/>
            </a:endParaRPr>
          </a:p>
        </p:txBody>
      </p:sp>
      <p:sp>
        <p:nvSpPr>
          <p:cNvPr id="26" name="Rounded Rectangle 25"/>
          <p:cNvSpPr/>
          <p:nvPr/>
        </p:nvSpPr>
        <p:spPr>
          <a:xfrm>
            <a:off x="914400" y="52578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676400" y="5420380"/>
            <a:ext cx="2743199" cy="523220"/>
          </a:xfrm>
          <a:prstGeom prst="rect">
            <a:avLst/>
          </a:prstGeom>
          <a:noFill/>
        </p:spPr>
        <p:txBody>
          <a:bodyPr wrap="square" rtlCol="0">
            <a:spAutoFit/>
          </a:bodyPr>
          <a:lstStyle/>
          <a:p>
            <a:r>
              <a:rPr lang="en-US" sz="2800" dirty="0" smtClean="0">
                <a:solidFill>
                  <a:schemeClr val="bg2"/>
                </a:solidFill>
                <a:latin typeface="Rockwell Condensed" pitchFamily="18" charset="0"/>
              </a:rPr>
              <a:t>CSS </a:t>
            </a:r>
            <a:r>
              <a:rPr lang="en-US" sz="2800" dirty="0" smtClean="0">
                <a:solidFill>
                  <a:schemeClr val="accent5"/>
                </a:solidFill>
                <a:latin typeface="Rockwell Condensed" pitchFamily="18" charset="0"/>
              </a:rPr>
              <a:t>Text </a:t>
            </a:r>
            <a:r>
              <a:rPr lang="en-US" sz="2800" dirty="0" smtClean="0">
                <a:solidFill>
                  <a:schemeClr val="bg2"/>
                </a:solidFill>
                <a:latin typeface="Rockwell Condensed" pitchFamily="18" charset="0"/>
              </a:rPr>
              <a:t>Styling</a:t>
            </a:r>
            <a:endParaRPr lang="en-US" sz="2800" dirty="0">
              <a:solidFill>
                <a:schemeClr val="bg2"/>
              </a:solidFill>
              <a:latin typeface="Rockwell Condensed" pitchFamily="18" charset="0"/>
            </a:endParaRPr>
          </a:p>
        </p:txBody>
      </p:sp>
      <p:sp>
        <p:nvSpPr>
          <p:cNvPr id="28" name="TextBox 27"/>
          <p:cNvSpPr txBox="1"/>
          <p:nvPr/>
        </p:nvSpPr>
        <p:spPr>
          <a:xfrm>
            <a:off x="914400" y="52578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7</a:t>
            </a:r>
            <a:endParaRPr lang="en-US" sz="7200" dirty="0">
              <a:solidFill>
                <a:schemeClr val="bg1"/>
              </a:solidFill>
              <a:latin typeface="Rockwell Extra Bold"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Actually there are three …</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Author-created style sheets </a:t>
            </a:r>
            <a:r>
              <a:rPr lang="en-US" dirty="0" smtClean="0"/>
              <a:t>(what we are learning in this presentation).</a:t>
            </a:r>
          </a:p>
          <a:p>
            <a:r>
              <a:rPr lang="en-US" b="1" dirty="0" smtClean="0">
                <a:solidFill>
                  <a:schemeClr val="accent1"/>
                </a:solidFill>
              </a:rPr>
              <a:t>User style sheets </a:t>
            </a:r>
            <a:r>
              <a:rPr lang="en-US" dirty="0" smtClean="0"/>
              <a:t>allow the individual user to tell the browser to display pages using that individual’s own custom style sheet. This option is available in a browser usually in its accessibility options area.</a:t>
            </a:r>
          </a:p>
          <a:p>
            <a:r>
              <a:rPr lang="en-US" dirty="0" smtClean="0"/>
              <a:t>The </a:t>
            </a:r>
            <a:r>
              <a:rPr lang="en-US" b="1" dirty="0" smtClean="0">
                <a:solidFill>
                  <a:schemeClr val="accent1"/>
                </a:solidFill>
              </a:rPr>
              <a:t>browser style sheet </a:t>
            </a:r>
            <a:r>
              <a:rPr lang="en-US" dirty="0" smtClean="0"/>
              <a:t>defines the default styles the browser uses for each HTML element.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Different types of style sheet</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Style Locations</a:t>
            </a:r>
            <a:endParaRPr lang="en-US" dirty="0"/>
          </a:p>
        </p:txBody>
      </p:sp>
      <p:sp>
        <p:nvSpPr>
          <p:cNvPr id="3" name="Content Placeholder 2"/>
          <p:cNvSpPr>
            <a:spLocks noGrp="1"/>
          </p:cNvSpPr>
          <p:nvPr>
            <p:ph idx="1"/>
          </p:nvPr>
        </p:nvSpPr>
        <p:spPr/>
        <p:txBody>
          <a:bodyPr/>
          <a:lstStyle/>
          <a:p>
            <a:r>
              <a:rPr lang="en-US" dirty="0" smtClean="0"/>
              <a:t>CSS style rules can be located in three different locations.</a:t>
            </a:r>
          </a:p>
          <a:p>
            <a:pPr indent="457200">
              <a:buFont typeface="Arial" pitchFamily="34" charset="0"/>
              <a:buChar char="•"/>
            </a:pPr>
            <a:r>
              <a:rPr lang="en-US" dirty="0" smtClean="0"/>
              <a:t>Inline</a:t>
            </a:r>
          </a:p>
          <a:p>
            <a:pPr indent="457200">
              <a:buFont typeface="Arial" pitchFamily="34" charset="0"/>
              <a:buChar char="•"/>
            </a:pPr>
            <a:r>
              <a:rPr lang="en-US" dirty="0" smtClean="0"/>
              <a:t>Embedded</a:t>
            </a:r>
          </a:p>
          <a:p>
            <a:pPr indent="457200">
              <a:buFont typeface="Arial" pitchFamily="34" charset="0"/>
              <a:buChar char="•"/>
            </a:pPr>
            <a:r>
              <a:rPr lang="en-US" dirty="0" smtClean="0"/>
              <a:t>External</a:t>
            </a:r>
          </a:p>
          <a:p>
            <a:pPr indent="457200"/>
            <a:r>
              <a:rPr lang="en-US" dirty="0" smtClean="0"/>
              <a:t>You can combine all 3!</a:t>
            </a:r>
          </a:p>
          <a:p>
            <a:endParaRPr lang="en-US" dirty="0" smtClean="0"/>
          </a:p>
        </p:txBody>
      </p:sp>
      <p:sp>
        <p:nvSpPr>
          <p:cNvPr id="4" name="Content Placeholder 3"/>
          <p:cNvSpPr>
            <a:spLocks noGrp="1"/>
          </p:cNvSpPr>
          <p:nvPr>
            <p:ph sz="quarter" idx="13"/>
          </p:nvPr>
        </p:nvSpPr>
        <p:spPr/>
        <p:txBody>
          <a:bodyPr>
            <a:normAutofit fontScale="92500"/>
          </a:bodyPr>
          <a:lstStyle/>
          <a:p>
            <a:r>
              <a:rPr lang="en-US" dirty="0" smtClean="0"/>
              <a:t>Author Created CSS style rules can be located in three different locations</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Inline Styles</a:t>
            </a:r>
            <a:endParaRPr lang="en-US" dirty="0"/>
          </a:p>
        </p:txBody>
      </p:sp>
      <p:sp>
        <p:nvSpPr>
          <p:cNvPr id="3" name="Content Placeholder 2"/>
          <p:cNvSpPr>
            <a:spLocks noGrp="1"/>
          </p:cNvSpPr>
          <p:nvPr>
            <p:ph idx="1"/>
          </p:nvPr>
        </p:nvSpPr>
        <p:spPr>
          <a:xfrm>
            <a:off x="914400" y="2667000"/>
            <a:ext cx="6400800" cy="3505200"/>
          </a:xfrm>
        </p:spPr>
        <p:txBody>
          <a:bodyPr/>
          <a:lstStyle/>
          <a:p>
            <a:r>
              <a:rPr lang="en-US" dirty="0" smtClean="0"/>
              <a:t>An inline style only affects the element it is defined within and will override any other style definitions for the properties used in the inline style.</a:t>
            </a:r>
          </a:p>
          <a:p>
            <a:r>
              <a:rPr lang="en-US" dirty="0" smtClean="0"/>
              <a:t>Using inline styles is generally discouraged since they increase bandwidth and decrease maintainability.</a:t>
            </a:r>
          </a:p>
          <a:p>
            <a:r>
              <a:rPr lang="en-US" dirty="0" smtClean="0"/>
              <a:t>Inline styles can however be handy for quickly testing out a style change. </a:t>
            </a:r>
          </a:p>
        </p:txBody>
      </p:sp>
      <p:sp>
        <p:nvSpPr>
          <p:cNvPr id="4" name="Content Placeholder 3"/>
          <p:cNvSpPr>
            <a:spLocks noGrp="1"/>
          </p:cNvSpPr>
          <p:nvPr>
            <p:ph sz="quarter" idx="13"/>
          </p:nvPr>
        </p:nvSpPr>
        <p:spPr/>
        <p:txBody>
          <a:bodyPr>
            <a:normAutofit lnSpcReduction="10000"/>
          </a:bodyPr>
          <a:lstStyle/>
          <a:p>
            <a:r>
              <a:rPr lang="en-US" dirty="0" smtClean="0"/>
              <a:t>Style rules placed within an HTML element via the style attribute</a:t>
            </a:r>
            <a:endParaRPr lang="en-US" dirty="0"/>
          </a:p>
        </p:txBody>
      </p:sp>
      <p:pic>
        <p:nvPicPr>
          <p:cNvPr id="5" name="Picture 4" descr="Screen Shot 2014-02-09 at 9.48.4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19200"/>
            <a:ext cx="6858000" cy="1496786"/>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smtClean="0"/>
              <a:t>Embedded</a:t>
            </a:r>
            <a:r>
              <a:rPr lang="en-US" b="1" dirty="0" smtClean="0"/>
              <a:t> </a:t>
            </a:r>
            <a:r>
              <a:rPr lang="en-US" sz="4900" dirty="0" smtClean="0"/>
              <a:t>Style</a:t>
            </a:r>
            <a:r>
              <a:rPr lang="en-US" b="1" dirty="0" smtClean="0"/>
              <a:t> </a:t>
            </a:r>
            <a:r>
              <a:rPr lang="en-US" sz="4900" dirty="0" smtClean="0"/>
              <a:t>Sheet</a:t>
            </a:r>
            <a:r>
              <a:rPr lang="en-US" b="1" dirty="0" smtClean="0"/>
              <a:t/>
            </a:r>
            <a:br>
              <a:rPr lang="en-US" b="1" dirty="0" smtClean="0"/>
            </a:br>
            <a:endParaRPr lang="en-US" dirty="0"/>
          </a:p>
        </p:txBody>
      </p:sp>
      <p:sp>
        <p:nvSpPr>
          <p:cNvPr id="3" name="Content Placeholder 2"/>
          <p:cNvSpPr>
            <a:spLocks noGrp="1"/>
          </p:cNvSpPr>
          <p:nvPr>
            <p:ph idx="1"/>
          </p:nvPr>
        </p:nvSpPr>
        <p:spPr>
          <a:xfrm>
            <a:off x="914400" y="3962400"/>
            <a:ext cx="6400800" cy="2209800"/>
          </a:xfrm>
        </p:spPr>
        <p:txBody>
          <a:bodyPr/>
          <a:lstStyle/>
          <a:p>
            <a:r>
              <a:rPr lang="en-US" dirty="0" smtClean="0"/>
              <a:t>While better than inline styles, using embedded styles is also by and large discouraged. </a:t>
            </a:r>
          </a:p>
          <a:p>
            <a:r>
              <a:rPr lang="en-US" dirty="0" smtClean="0"/>
              <a:t>Since each HTML document has its own &lt;style&gt; element, it is more difficult to consistently style multiple documents when using embedded styles.</a:t>
            </a:r>
            <a:endParaRPr lang="en-US" dirty="0"/>
          </a:p>
        </p:txBody>
      </p:sp>
      <p:sp>
        <p:nvSpPr>
          <p:cNvPr id="4" name="Content Placeholder 3"/>
          <p:cNvSpPr>
            <a:spLocks noGrp="1"/>
          </p:cNvSpPr>
          <p:nvPr>
            <p:ph sz="quarter" idx="13"/>
          </p:nvPr>
        </p:nvSpPr>
        <p:spPr/>
        <p:txBody>
          <a:bodyPr>
            <a:normAutofit fontScale="92500"/>
          </a:bodyPr>
          <a:lstStyle/>
          <a:p>
            <a:r>
              <a:rPr lang="en-US" dirty="0" smtClean="0"/>
              <a:t>Style rules placed within the &lt;style&gt; element inside the &lt;head&gt; element </a:t>
            </a:r>
            <a:endParaRPr lang="en-US" dirty="0"/>
          </a:p>
        </p:txBody>
      </p:sp>
      <p:pic>
        <p:nvPicPr>
          <p:cNvPr id="6" name="Picture 5" descr="Screen Shot 2014-02-09 at 9.49.4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295400"/>
            <a:ext cx="4953000" cy="2761013"/>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External Style Sheet</a:t>
            </a:r>
            <a:endParaRPr lang="en-US" dirty="0"/>
          </a:p>
        </p:txBody>
      </p:sp>
      <p:sp>
        <p:nvSpPr>
          <p:cNvPr id="3" name="Content Placeholder 2"/>
          <p:cNvSpPr>
            <a:spLocks noGrp="1"/>
          </p:cNvSpPr>
          <p:nvPr>
            <p:ph idx="1"/>
          </p:nvPr>
        </p:nvSpPr>
        <p:spPr>
          <a:xfrm>
            <a:off x="914400" y="2895600"/>
            <a:ext cx="6400800" cy="3276600"/>
          </a:xfrm>
        </p:spPr>
        <p:txBody>
          <a:bodyPr/>
          <a:lstStyle/>
          <a:p>
            <a:r>
              <a:rPr lang="en-US" dirty="0" smtClean="0"/>
              <a:t>This is by far the most common place to locate style rules because it provides the best maintainability. </a:t>
            </a:r>
          </a:p>
          <a:p>
            <a:pPr indent="457200">
              <a:buFont typeface="Arial" pitchFamily="34" charset="0"/>
              <a:buChar char="•"/>
            </a:pPr>
            <a:r>
              <a:rPr lang="en-US" dirty="0" smtClean="0"/>
              <a:t>When you make a change to an external style sheet, all HTML documents that reference that style sheet will automatically use the updated version. </a:t>
            </a:r>
          </a:p>
          <a:p>
            <a:pPr indent="457200">
              <a:buFont typeface="Arial" pitchFamily="34" charset="0"/>
              <a:buChar char="•"/>
            </a:pPr>
            <a:r>
              <a:rPr lang="en-US" dirty="0" smtClean="0"/>
              <a:t>The browser is able to cache the external style sheet which can improve the performance of the site</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Style rules placed within a external text file with the .</a:t>
            </a:r>
            <a:r>
              <a:rPr lang="en-US" dirty="0" err="1" smtClean="0"/>
              <a:t>css</a:t>
            </a:r>
            <a:r>
              <a:rPr lang="en-US" dirty="0" smtClean="0"/>
              <a:t> extension</a:t>
            </a:r>
            <a:endParaRPr lang="en-US" dirty="0"/>
          </a:p>
        </p:txBody>
      </p:sp>
      <p:pic>
        <p:nvPicPr>
          <p:cNvPr id="6" name="Picture 5" descr="Screen Shot 2014-02-09 at 9.50.2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143000"/>
            <a:ext cx="6400800" cy="1657807"/>
          </a:xfrm>
          <a:prstGeom prst="rect">
            <a:avLst/>
          </a:prstGeo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tx2"/>
                </a:solidFill>
              </a:rPr>
              <a:t>SELECTORS</a:t>
            </a:r>
            <a:endParaRPr lang="en-US" dirty="0">
              <a:solidFill>
                <a:schemeClr val="tx2"/>
              </a:solidFill>
            </a:endParaRPr>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4</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Selectors</a:t>
            </a:r>
            <a:endParaRPr lang="en-US" dirty="0"/>
          </a:p>
        </p:txBody>
      </p:sp>
      <p:sp>
        <p:nvSpPr>
          <p:cNvPr id="3" name="Content Placeholder 2"/>
          <p:cNvSpPr>
            <a:spLocks noGrp="1"/>
          </p:cNvSpPr>
          <p:nvPr>
            <p:ph idx="1"/>
          </p:nvPr>
        </p:nvSpPr>
        <p:spPr/>
        <p:txBody>
          <a:bodyPr>
            <a:normAutofit lnSpcReduction="10000"/>
          </a:bodyPr>
          <a:lstStyle/>
          <a:p>
            <a:r>
              <a:rPr lang="en-US" dirty="0" smtClean="0"/>
              <a:t>When defining CSS rules, you will need to first need to use a </a:t>
            </a:r>
            <a:r>
              <a:rPr lang="en-US" b="1" dirty="0" smtClean="0"/>
              <a:t>selector</a:t>
            </a:r>
            <a:r>
              <a:rPr lang="en-US" dirty="0" smtClean="0"/>
              <a:t> to tell the browser which elements will be affected. </a:t>
            </a:r>
          </a:p>
          <a:p>
            <a:r>
              <a:rPr lang="en-US" dirty="0" smtClean="0"/>
              <a:t>CSS selectors allow you to select </a:t>
            </a:r>
          </a:p>
          <a:p>
            <a:pPr indent="457200">
              <a:buFont typeface="Arial" pitchFamily="34" charset="0"/>
              <a:buChar char="•"/>
            </a:pPr>
            <a:r>
              <a:rPr lang="en-US" dirty="0" smtClean="0"/>
              <a:t>individual  </a:t>
            </a:r>
            <a:r>
              <a:rPr lang="en-US" dirty="0" err="1" smtClean="0"/>
              <a:t>elemenets</a:t>
            </a:r>
            <a:endParaRPr lang="en-US" dirty="0" smtClean="0"/>
          </a:p>
          <a:p>
            <a:pPr indent="457200">
              <a:buFont typeface="Arial" pitchFamily="34" charset="0"/>
              <a:buChar char="•"/>
            </a:pPr>
            <a:r>
              <a:rPr lang="en-US" dirty="0" smtClean="0"/>
              <a:t>multiple HTML elements, </a:t>
            </a:r>
          </a:p>
          <a:p>
            <a:pPr indent="457200">
              <a:buFont typeface="Arial" pitchFamily="34" charset="0"/>
              <a:buChar char="•"/>
            </a:pPr>
            <a:r>
              <a:rPr lang="en-US" dirty="0" smtClean="0"/>
              <a:t>elements that belong together in some way, or </a:t>
            </a:r>
          </a:p>
          <a:p>
            <a:pPr indent="457200">
              <a:buFont typeface="Arial" pitchFamily="34" charset="0"/>
              <a:buChar char="•"/>
            </a:pPr>
            <a:r>
              <a:rPr lang="en-US" dirty="0" smtClean="0"/>
              <a:t>elements that are positioned in specific ways in the document hierarchy.</a:t>
            </a:r>
          </a:p>
          <a:p>
            <a:r>
              <a:rPr lang="en-US" dirty="0" smtClean="0"/>
              <a:t>There are a number of different selector types.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Things that make your life easier</a:t>
            </a: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Element Selectors</a:t>
            </a:r>
            <a:endParaRPr lang="en-US" dirty="0"/>
          </a:p>
        </p:txBody>
      </p:sp>
      <p:sp>
        <p:nvSpPr>
          <p:cNvPr id="3" name="Content Placeholder 2"/>
          <p:cNvSpPr>
            <a:spLocks noGrp="1"/>
          </p:cNvSpPr>
          <p:nvPr>
            <p:ph idx="1"/>
          </p:nvPr>
        </p:nvSpPr>
        <p:spPr/>
        <p:txBody>
          <a:bodyPr/>
          <a:lstStyle/>
          <a:p>
            <a:r>
              <a:rPr lang="en-US" dirty="0" smtClean="0"/>
              <a:t>Uses the HTML element name.</a:t>
            </a:r>
          </a:p>
          <a:p>
            <a:r>
              <a:rPr lang="en-US" dirty="0" smtClean="0"/>
              <a:t>You can select all elements by using the </a:t>
            </a:r>
            <a:r>
              <a:rPr lang="en-US" b="1" dirty="0" smtClean="0">
                <a:solidFill>
                  <a:schemeClr val="accent1"/>
                </a:solidFill>
              </a:rPr>
              <a:t>universal element</a:t>
            </a:r>
            <a:r>
              <a:rPr lang="en-US" dirty="0" smtClean="0">
                <a:solidFill>
                  <a:schemeClr val="accent1"/>
                </a:solidFill>
              </a:rPr>
              <a:t> </a:t>
            </a:r>
            <a:r>
              <a:rPr lang="en-US" b="1" dirty="0" smtClean="0">
                <a:solidFill>
                  <a:schemeClr val="accent1"/>
                </a:solidFill>
              </a:rPr>
              <a:t>selector</a:t>
            </a:r>
            <a:r>
              <a:rPr lang="en-US" dirty="0" smtClean="0"/>
              <a:t>, which is the * (asterisk) character.</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Selects all instances of a given HTML element</a:t>
            </a:r>
            <a:endParaRPr lang="en-US" dirty="0"/>
          </a:p>
        </p:txBody>
      </p:sp>
      <p:graphicFrame>
        <p:nvGraphicFramePr>
          <p:cNvPr id="31746" name="Object 2"/>
          <p:cNvGraphicFramePr>
            <a:graphicFrameLocks noChangeAspect="1"/>
          </p:cNvGraphicFramePr>
          <p:nvPr/>
        </p:nvGraphicFramePr>
        <p:xfrm>
          <a:off x="990600" y="3276600"/>
          <a:ext cx="3749675" cy="2919413"/>
        </p:xfrm>
        <a:graphic>
          <a:graphicData uri="http://schemas.openxmlformats.org/presentationml/2006/ole">
            <mc:AlternateContent xmlns:mc="http://schemas.openxmlformats.org/markup-compatibility/2006">
              <mc:Choice xmlns:v="urn:schemas-microsoft-com:vml" Requires="v">
                <p:oleObj spid="_x0000_s31799" name="Visio" r:id="rId3" imgW="3749715" imgH="2919109" progId="Visio.Drawing.11">
                  <p:embed/>
                </p:oleObj>
              </mc:Choice>
              <mc:Fallback>
                <p:oleObj name="Visio" r:id="rId3" imgW="3749715" imgH="2919109"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3276600"/>
                        <a:ext cx="3749675" cy="29194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Grouped Selectors</a:t>
            </a:r>
            <a:endParaRPr lang="en-US" dirty="0"/>
          </a:p>
        </p:txBody>
      </p:sp>
      <p:sp>
        <p:nvSpPr>
          <p:cNvPr id="3" name="Content Placeholder 2"/>
          <p:cNvSpPr>
            <a:spLocks noGrp="1"/>
          </p:cNvSpPr>
          <p:nvPr>
            <p:ph idx="1"/>
          </p:nvPr>
        </p:nvSpPr>
        <p:spPr>
          <a:xfrm>
            <a:off x="914400" y="4648200"/>
            <a:ext cx="6400800" cy="1524000"/>
          </a:xfrm>
        </p:spPr>
        <p:txBody>
          <a:bodyPr>
            <a:normAutofit fontScale="92500" lnSpcReduction="20000"/>
          </a:bodyPr>
          <a:lstStyle/>
          <a:p>
            <a:r>
              <a:rPr lang="en-US" sz="2000" dirty="0" smtClean="0"/>
              <a:t>You can select a group of elements by separating the different element names with commas. </a:t>
            </a:r>
          </a:p>
          <a:p>
            <a:r>
              <a:rPr lang="en-US" sz="2000" dirty="0" smtClean="0"/>
              <a:t>This is a sensible way to reduce the size and complexity of your CSS files, by combining multiple identical rules into a single rule. </a:t>
            </a:r>
            <a:endParaRPr lang="en-US" sz="2000" dirty="0"/>
          </a:p>
        </p:txBody>
      </p:sp>
      <p:sp>
        <p:nvSpPr>
          <p:cNvPr id="4" name="Content Placeholder 3"/>
          <p:cNvSpPr>
            <a:spLocks noGrp="1"/>
          </p:cNvSpPr>
          <p:nvPr>
            <p:ph sz="quarter" idx="13"/>
          </p:nvPr>
        </p:nvSpPr>
        <p:spPr/>
        <p:txBody>
          <a:bodyPr>
            <a:normAutofit lnSpcReduction="10000"/>
          </a:bodyPr>
          <a:lstStyle/>
          <a:p>
            <a:r>
              <a:rPr lang="en-US" dirty="0" smtClean="0"/>
              <a:t>Selecting multiple things</a:t>
            </a:r>
            <a:endParaRPr lang="en-US" dirty="0"/>
          </a:p>
        </p:txBody>
      </p:sp>
      <p:pic>
        <p:nvPicPr>
          <p:cNvPr id="6" name="Picture 5" descr="Screen Shot 2014-02-09 at 9.51.20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143000"/>
            <a:ext cx="5257800" cy="3473716"/>
          </a:xfrm>
          <a:prstGeom prst="rect">
            <a:avLst/>
          </a:prstGeom>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Reset</a:t>
            </a:r>
            <a:endParaRPr lang="en-US" dirty="0"/>
          </a:p>
        </p:txBody>
      </p:sp>
      <p:sp>
        <p:nvSpPr>
          <p:cNvPr id="3" name="Content Placeholder 2"/>
          <p:cNvSpPr>
            <a:spLocks noGrp="1"/>
          </p:cNvSpPr>
          <p:nvPr>
            <p:ph idx="1"/>
          </p:nvPr>
        </p:nvSpPr>
        <p:spPr>
          <a:xfrm>
            <a:off x="914400" y="3276600"/>
            <a:ext cx="6400800" cy="2895600"/>
          </a:xfrm>
        </p:spPr>
        <p:txBody>
          <a:bodyPr>
            <a:normAutofit fontScale="92500"/>
          </a:bodyPr>
          <a:lstStyle/>
          <a:p>
            <a:r>
              <a:rPr lang="en-US" dirty="0" smtClean="0"/>
              <a:t>Grouped selectors are often used as a way to quickly </a:t>
            </a:r>
            <a:r>
              <a:rPr lang="en-US" b="1" dirty="0" smtClean="0"/>
              <a:t>reset</a:t>
            </a:r>
            <a:r>
              <a:rPr lang="en-US" dirty="0" smtClean="0"/>
              <a:t> or remove browser defaults. </a:t>
            </a:r>
          </a:p>
          <a:p>
            <a:r>
              <a:rPr lang="en-US" dirty="0" smtClean="0"/>
              <a:t>The goal of doing so is to reduce browser inconsistencies with things such as margins, line heights, and font sizes. </a:t>
            </a:r>
          </a:p>
          <a:p>
            <a:r>
              <a:rPr lang="en-US" dirty="0" smtClean="0"/>
              <a:t>These reset styles can be placed in their own </a:t>
            </a:r>
            <a:r>
              <a:rPr lang="en-US" dirty="0" err="1" smtClean="0"/>
              <a:t>css</a:t>
            </a:r>
            <a:r>
              <a:rPr lang="en-US" dirty="0" smtClean="0"/>
              <a:t> file (perhaps called reset.css) and linked to the page </a:t>
            </a:r>
            <a:r>
              <a:rPr lang="en-US" b="1" dirty="0" smtClean="0"/>
              <a:t>before</a:t>
            </a:r>
            <a:r>
              <a:rPr lang="en-US" dirty="0" smtClean="0"/>
              <a:t> any other external styles sheets. </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pic>
        <p:nvPicPr>
          <p:cNvPr id="6" name="Picture 5" descr="Screen Shot 2014-02-09 at 9.52.1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371601"/>
            <a:ext cx="5914267" cy="190500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WHAT IS </a:t>
            </a:r>
            <a:r>
              <a:rPr lang="en-US" dirty="0" smtClean="0">
                <a:solidFill>
                  <a:schemeClr val="tx2"/>
                </a:solidFill>
              </a:rPr>
              <a:t>CSS</a:t>
            </a:r>
            <a:r>
              <a:rPr lang="en-US" dirty="0" smtClean="0"/>
              <a:t>?</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1</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Selectors</a:t>
            </a:r>
            <a:endParaRPr lang="en-US" dirty="0"/>
          </a:p>
        </p:txBody>
      </p:sp>
      <p:sp>
        <p:nvSpPr>
          <p:cNvPr id="3" name="Content Placeholder 2"/>
          <p:cNvSpPr>
            <a:spLocks noGrp="1"/>
          </p:cNvSpPr>
          <p:nvPr>
            <p:ph idx="1"/>
          </p:nvPr>
        </p:nvSpPr>
        <p:spPr/>
        <p:txBody>
          <a:bodyPr/>
          <a:lstStyle/>
          <a:p>
            <a:r>
              <a:rPr lang="en-US" dirty="0" smtClean="0"/>
              <a:t>A </a:t>
            </a:r>
            <a:r>
              <a:rPr lang="en-US" b="1" dirty="0" smtClean="0"/>
              <a:t>class selector</a:t>
            </a:r>
            <a:r>
              <a:rPr lang="en-US" dirty="0" smtClean="0"/>
              <a:t> allows you to simultaneously target different HTML elements regardless of their position in the document tree. </a:t>
            </a:r>
          </a:p>
          <a:p>
            <a:r>
              <a:rPr lang="en-US" dirty="0" smtClean="0"/>
              <a:t>If a series of HTML element have been labeled with </a:t>
            </a:r>
            <a:r>
              <a:rPr lang="en-US" b="1" i="1" dirty="0" smtClean="0"/>
              <a:t>the same class attribute value</a:t>
            </a:r>
            <a:r>
              <a:rPr lang="en-US" dirty="0" smtClean="0"/>
              <a:t>, then you can target them for styling by using a class selector, which takes the form: period (.) followed by the class name.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Simultaneously target different HTML elements </a:t>
            </a:r>
            <a:endParaRPr 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Selectors</a:t>
            </a:r>
            <a:endParaRPr lang="en-US" dirty="0"/>
          </a:p>
        </p:txBody>
      </p:sp>
      <p:sp>
        <p:nvSpPr>
          <p:cNvPr id="3" name="Rectangle 1"/>
          <p:cNvSpPr>
            <a:spLocks noChangeArrowheads="1"/>
          </p:cNvSpPr>
          <p:nvPr/>
        </p:nvSpPr>
        <p:spPr bwMode="auto">
          <a:xfrm>
            <a:off x="1066800" y="914400"/>
            <a:ext cx="5334000" cy="4162678"/>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&lt;title&gt;Share Your Travels &lt;/title&gt;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.first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font-style: italic;</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color: brown;</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&lt;h1 </a:t>
            </a:r>
            <a:r>
              <a:rPr lang="en-US" sz="1000" b="1" dirty="0" smtClean="0">
                <a:solidFill>
                  <a:srgbClr val="C00000"/>
                </a:solidFill>
                <a:latin typeface="Consolas"/>
                <a:ea typeface="Calibri"/>
                <a:cs typeface="Times New Roman"/>
              </a:rPr>
              <a:t>class="first"</a:t>
            </a:r>
            <a:r>
              <a:rPr lang="en-US" sz="1000" dirty="0" smtClean="0">
                <a:latin typeface="Consolas"/>
                <a:ea typeface="Calibri"/>
                <a:cs typeface="Times New Roman"/>
              </a:rPr>
              <a:t>&gt;Reviews&lt;/h1&gt;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 </a:t>
            </a:r>
            <a:r>
              <a:rPr lang="en-US" sz="1000" b="1" dirty="0" smtClean="0">
                <a:solidFill>
                  <a:srgbClr val="C00000"/>
                </a:solidFill>
                <a:latin typeface="Consolas"/>
                <a:ea typeface="Calibri"/>
                <a:cs typeface="Times New Roman"/>
              </a:rPr>
              <a:t>class="first"</a:t>
            </a:r>
            <a:r>
              <a:rPr lang="en-US" sz="1000" dirty="0" smtClean="0">
                <a:latin typeface="Consolas"/>
                <a:ea typeface="Calibri"/>
                <a:cs typeface="Times New Roman"/>
              </a:rPr>
              <a:t>&gt;By Ricardo on &lt;time&gt;September 15,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&lt;p&gt;Easy on the HDR buddy.&lt;/p&gt;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 </a:t>
            </a:r>
            <a:r>
              <a:rPr lang="en-US" sz="1000" b="1" dirty="0" smtClean="0">
                <a:solidFill>
                  <a:srgbClr val="C00000"/>
                </a:solidFill>
                <a:latin typeface="Consolas"/>
                <a:ea typeface="Calibri"/>
                <a:cs typeface="Times New Roman"/>
              </a:rPr>
              <a:t>class="first"</a:t>
            </a:r>
            <a:r>
              <a:rPr lang="en-US" sz="1000" dirty="0" smtClean="0">
                <a:latin typeface="Consolas"/>
                <a:ea typeface="Calibri"/>
                <a:cs typeface="Times New Roman"/>
              </a:rPr>
              <a:t>&gt;By Susan on &lt;time&gt;October 1,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&lt;p&gt;I love Central Park.&lt;/p&gt;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endParaRPr lang="en-US" sz="1000" dirty="0">
              <a:latin typeface="Consolas"/>
              <a:ea typeface="Calibri"/>
              <a:cs typeface="Times New Roman"/>
            </a:endParaRPr>
          </a:p>
        </p:txBody>
      </p:sp>
      <p:graphicFrame>
        <p:nvGraphicFramePr>
          <p:cNvPr id="32770" name="Object 2"/>
          <p:cNvGraphicFramePr>
            <a:graphicFrameLocks noChangeAspect="1"/>
          </p:cNvGraphicFramePr>
          <p:nvPr/>
        </p:nvGraphicFramePr>
        <p:xfrm>
          <a:off x="3962400" y="4572000"/>
          <a:ext cx="4675187" cy="1726620"/>
        </p:xfrm>
        <a:graphic>
          <a:graphicData uri="http://schemas.openxmlformats.org/presentationml/2006/ole">
            <mc:AlternateContent xmlns:mc="http://schemas.openxmlformats.org/markup-compatibility/2006">
              <mc:Choice xmlns:v="urn:schemas-microsoft-com:vml" Requires="v">
                <p:oleObj spid="_x0000_s32823" name="Visio" r:id="rId3" imgW="3455270" imgH="1275945" progId="Visio.Drawing.11">
                  <p:embed/>
                </p:oleObj>
              </mc:Choice>
              <mc:Fallback>
                <p:oleObj name="Visio" r:id="rId3" imgW="3455270" imgH="127594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62400" y="4572000"/>
                        <a:ext cx="4675187" cy="17266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 Selectors</a:t>
            </a:r>
            <a:endParaRPr lang="en-US" dirty="0"/>
          </a:p>
        </p:txBody>
      </p:sp>
      <p:sp>
        <p:nvSpPr>
          <p:cNvPr id="4" name="Content Placeholder 3"/>
          <p:cNvSpPr>
            <a:spLocks noGrp="1"/>
          </p:cNvSpPr>
          <p:nvPr>
            <p:ph idx="1"/>
          </p:nvPr>
        </p:nvSpPr>
        <p:spPr/>
        <p:txBody>
          <a:bodyPr/>
          <a:lstStyle/>
          <a:p>
            <a:r>
              <a:rPr lang="en-US" dirty="0" smtClean="0"/>
              <a:t>An </a:t>
            </a:r>
            <a:r>
              <a:rPr lang="en-US" b="1" dirty="0" smtClean="0">
                <a:solidFill>
                  <a:schemeClr val="accent1"/>
                </a:solidFill>
              </a:rPr>
              <a:t>id selector</a:t>
            </a:r>
            <a:r>
              <a:rPr lang="en-US" dirty="0" smtClean="0">
                <a:solidFill>
                  <a:schemeClr val="accent1"/>
                </a:solidFill>
              </a:rPr>
              <a:t> </a:t>
            </a:r>
            <a:r>
              <a:rPr lang="en-US" dirty="0" smtClean="0"/>
              <a:t>allows you to target a specific element by its id attribute regardless of its type or position. </a:t>
            </a:r>
          </a:p>
          <a:p>
            <a:r>
              <a:rPr lang="en-US" dirty="0" smtClean="0"/>
              <a:t>If an HTML element has been labeled with an id attribute, then you can target it for styling by using an id selector, which takes the form: pound/hash (#) followed by the id name.</a:t>
            </a:r>
          </a:p>
          <a:p>
            <a:endParaRPr lang="en-US" dirty="0" smtClean="0"/>
          </a:p>
          <a:p>
            <a:r>
              <a:rPr lang="en-US" dirty="0" smtClean="0"/>
              <a:t>Note: You should only be using an </a:t>
            </a:r>
            <a:r>
              <a:rPr lang="en-US" b="1" dirty="0" smtClean="0"/>
              <a:t>id</a:t>
            </a:r>
            <a:r>
              <a:rPr lang="en-US" dirty="0" smtClean="0"/>
              <a:t> once per page</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Target a specific element by its id attribute </a:t>
            </a:r>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Id Selectors</a:t>
            </a:r>
            <a:endParaRPr lang="en-US" dirty="0"/>
          </a:p>
        </p:txBody>
      </p:sp>
      <p:sp>
        <p:nvSpPr>
          <p:cNvPr id="6" name="Rectangle 1"/>
          <p:cNvSpPr>
            <a:spLocks noChangeArrowheads="1"/>
          </p:cNvSpPr>
          <p:nvPr/>
        </p:nvSpPr>
        <p:spPr bwMode="auto">
          <a:xfrm>
            <a:off x="990600" y="838200"/>
            <a:ext cx="5334000" cy="432836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 </a:t>
            </a:r>
            <a:r>
              <a:rPr lang="en-US" sz="1000" dirty="0" err="1" smtClean="0">
                <a:latin typeface="Consolas"/>
                <a:ea typeface="Calibri"/>
                <a:cs typeface="Times New Roman"/>
              </a:rPr>
              <a:t>lang</a:t>
            </a:r>
            <a:r>
              <a:rPr lang="en-US" sz="1000" dirty="0" smtClean="0">
                <a:latin typeface="Consolas"/>
                <a:ea typeface="Calibri"/>
                <a:cs typeface="Times New Roman"/>
              </a:rPr>
              <a:t>="en"&gt;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&lt;meta </a:t>
            </a:r>
            <a:r>
              <a:rPr lang="en-US" sz="1000" dirty="0" err="1" smtClean="0">
                <a:latin typeface="Consolas"/>
                <a:ea typeface="Calibri"/>
                <a:cs typeface="Times New Roman"/>
              </a:rPr>
              <a:t>charset</a:t>
            </a:r>
            <a:r>
              <a:rPr lang="en-US" sz="1000" dirty="0" smtClean="0">
                <a:latin typeface="Consolas"/>
                <a:ea typeface="Calibri"/>
                <a:cs typeface="Times New Roman"/>
              </a:rPr>
              <a:t>="utf-8"&gt;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&lt;title&gt;Share Your Travels -- New York - Central Park&lt;/title&gt;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a:t>
            </a:r>
            <a:r>
              <a:rPr lang="en-US" sz="1000" b="1" dirty="0" err="1" smtClean="0">
                <a:solidFill>
                  <a:srgbClr val="C00000"/>
                </a:solidFill>
                <a:latin typeface="Consolas"/>
                <a:ea typeface="Calibri"/>
                <a:cs typeface="Times New Roman"/>
              </a:rPr>
              <a:t>latestComment</a:t>
            </a:r>
            <a:r>
              <a:rPr lang="en-US" sz="1000" b="1" dirty="0" smtClean="0">
                <a:solidFill>
                  <a:srgbClr val="C00000"/>
                </a:solidFill>
                <a:latin typeface="Consolas"/>
                <a:ea typeface="Calibri"/>
                <a:cs typeface="Times New Roman"/>
              </a:rPr>
              <a: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font-style: italic;</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color: brown;</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b="1" dirty="0" smtClean="0">
                <a:solidFill>
                  <a:srgbClr val="C00000"/>
                </a:solidFill>
                <a:latin typeface="Consolas"/>
                <a:ea typeface="Calibri"/>
                <a:cs typeface="Times New Roman"/>
              </a:rPr>
              <a:t>		}</a:t>
            </a:r>
            <a:endParaRPr lang="en-US" sz="10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&lt;h1&gt;Reviews&lt;/h1&gt;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 </a:t>
            </a:r>
            <a:r>
              <a:rPr lang="en-US" sz="1000" b="1" dirty="0" smtClean="0">
                <a:solidFill>
                  <a:srgbClr val="C00000"/>
                </a:solidFill>
                <a:latin typeface="Consolas"/>
                <a:ea typeface="Calibri"/>
                <a:cs typeface="Times New Roman"/>
              </a:rPr>
              <a:t>id="</a:t>
            </a:r>
            <a:r>
              <a:rPr lang="en-US" sz="1000" b="1" dirty="0" err="1" smtClean="0">
                <a:solidFill>
                  <a:srgbClr val="C00000"/>
                </a:solidFill>
                <a:latin typeface="Consolas"/>
                <a:ea typeface="Calibri"/>
                <a:cs typeface="Times New Roman"/>
              </a:rPr>
              <a:t>latestComment</a:t>
            </a:r>
            <a:r>
              <a:rPr lang="en-US" sz="1000" b="1" dirty="0" smtClean="0">
                <a:solidFill>
                  <a:srgbClr val="C00000"/>
                </a:solidFill>
                <a:latin typeface="Consolas"/>
                <a:ea typeface="Calibri"/>
                <a:cs typeface="Times New Roman"/>
              </a:rPr>
              <a:t>"</a:t>
            </a:r>
            <a:r>
              <a:rPr lang="en-US" sz="10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&lt;p&gt;By Ricardo on &lt;time&gt;September 15,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&lt;p&gt;Easy on the HDR buddy.&lt;/p&gt;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&lt;p&gt;By Susan on &lt;time&gt;October 1, 2012&lt;/time&gt;&lt;/p&gt;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&lt;p&gt;I love Central Park.&lt;/p&gt;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&lt;/div&gt;   </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   &lt;hr/&gt;</a:t>
            </a:r>
          </a:p>
          <a:p>
            <a:pPr>
              <a:lnSpc>
                <a:spcPct val="115000"/>
              </a:lnSpc>
              <a:tabLst>
                <a:tab pos="342900" algn="l"/>
                <a:tab pos="685800" algn="l"/>
                <a:tab pos="1028700" algn="l"/>
                <a:tab pos="1371600" algn="l"/>
                <a:tab pos="1714500" algn="l"/>
              </a:tabLst>
            </a:pPr>
            <a:r>
              <a:rPr lang="en-US" sz="1000" dirty="0" smtClean="0">
                <a:latin typeface="Consolas"/>
                <a:ea typeface="Calibri"/>
                <a:cs typeface="Times New Roman"/>
              </a:rPr>
              <a:t>&lt;/body&gt;</a:t>
            </a:r>
            <a:endParaRPr lang="en-US" sz="1000" dirty="0">
              <a:latin typeface="Consolas"/>
              <a:ea typeface="Calibri"/>
              <a:cs typeface="Times New Roman"/>
            </a:endParaRPr>
          </a:p>
        </p:txBody>
      </p:sp>
      <p:graphicFrame>
        <p:nvGraphicFramePr>
          <p:cNvPr id="33794" name="Object 2"/>
          <p:cNvGraphicFramePr>
            <a:graphicFrameLocks noChangeAspect="1"/>
          </p:cNvGraphicFramePr>
          <p:nvPr/>
        </p:nvGraphicFramePr>
        <p:xfrm>
          <a:off x="3886200" y="4724400"/>
          <a:ext cx="4717671" cy="1733550"/>
        </p:xfrm>
        <a:graphic>
          <a:graphicData uri="http://schemas.openxmlformats.org/presentationml/2006/ole">
            <mc:AlternateContent xmlns:mc="http://schemas.openxmlformats.org/markup-compatibility/2006">
              <mc:Choice xmlns:v="urn:schemas-microsoft-com:vml" Requires="v">
                <p:oleObj spid="_x0000_s33847" name="Visio" r:id="rId3" imgW="3473369" imgH="1275945" progId="Visio.Drawing.11">
                  <p:embed/>
                </p:oleObj>
              </mc:Choice>
              <mc:Fallback>
                <p:oleObj name="Visio" r:id="rId3" imgW="3473369" imgH="127594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6200" y="4724400"/>
                        <a:ext cx="4717671" cy="17335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 versus Class Selectors</a:t>
            </a:r>
            <a:endParaRPr lang="en-US" dirty="0"/>
          </a:p>
        </p:txBody>
      </p:sp>
      <p:sp>
        <p:nvSpPr>
          <p:cNvPr id="4" name="Content Placeholder 3"/>
          <p:cNvSpPr>
            <a:spLocks noGrp="1"/>
          </p:cNvSpPr>
          <p:nvPr>
            <p:ph idx="1"/>
          </p:nvPr>
        </p:nvSpPr>
        <p:spPr/>
        <p:txBody>
          <a:bodyPr/>
          <a:lstStyle/>
          <a:p>
            <a:r>
              <a:rPr lang="en-US" dirty="0" smtClean="0"/>
              <a:t>Id selectors should only be used when referencing a single HTML element since an id attribute can only be assigned to a single HTML element. </a:t>
            </a:r>
          </a:p>
          <a:p>
            <a:r>
              <a:rPr lang="en-US" dirty="0" smtClean="0"/>
              <a:t>Class selectors should be used when (potentially) referencing several related elements.</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How to decide</a:t>
            </a:r>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 Selectors</a:t>
            </a:r>
            <a:endParaRPr lang="en-US" dirty="0"/>
          </a:p>
        </p:txBody>
      </p:sp>
      <p:sp>
        <p:nvSpPr>
          <p:cNvPr id="3" name="Content Placeholder 2"/>
          <p:cNvSpPr>
            <a:spLocks noGrp="1"/>
          </p:cNvSpPr>
          <p:nvPr>
            <p:ph idx="1"/>
          </p:nvPr>
        </p:nvSpPr>
        <p:spPr/>
        <p:txBody>
          <a:bodyPr/>
          <a:lstStyle/>
          <a:p>
            <a:r>
              <a:rPr lang="en-US" dirty="0" smtClean="0"/>
              <a:t>An </a:t>
            </a:r>
            <a:r>
              <a:rPr lang="en-US" b="1" dirty="0" smtClean="0">
                <a:solidFill>
                  <a:schemeClr val="accent1"/>
                </a:solidFill>
              </a:rPr>
              <a:t>attribute selector</a:t>
            </a:r>
            <a:r>
              <a:rPr lang="en-US" dirty="0" smtClean="0">
                <a:solidFill>
                  <a:schemeClr val="accent1"/>
                </a:solidFill>
              </a:rPr>
              <a:t> </a:t>
            </a:r>
            <a:r>
              <a:rPr lang="en-US" dirty="0" smtClean="0"/>
              <a:t>provides a way to select HTML elements by either the presence of an element attribute or by the value of an attribute. </a:t>
            </a:r>
          </a:p>
          <a:p>
            <a:r>
              <a:rPr lang="en-US" dirty="0" smtClean="0"/>
              <a:t>This can be a very powerful technique, but because of uneven support by some of the browsers, not all web authors have used them.</a:t>
            </a:r>
          </a:p>
          <a:p>
            <a:r>
              <a:rPr lang="en-US" dirty="0" smtClean="0"/>
              <a:t>Attribute selectors can be a very helpful technique in the styling of hyperlinks and images.</a:t>
            </a:r>
          </a:p>
          <a:p>
            <a:endParaRPr lang="en-US" dirty="0"/>
          </a:p>
        </p:txBody>
      </p:sp>
      <p:sp>
        <p:nvSpPr>
          <p:cNvPr id="4" name="Content Placeholder 3"/>
          <p:cNvSpPr>
            <a:spLocks noGrp="1"/>
          </p:cNvSpPr>
          <p:nvPr>
            <p:ph sz="quarter" idx="13"/>
          </p:nvPr>
        </p:nvSpPr>
        <p:spPr/>
        <p:txBody>
          <a:bodyPr>
            <a:normAutofit fontScale="92500"/>
          </a:bodyPr>
          <a:lstStyle/>
          <a:p>
            <a:r>
              <a:rPr lang="en-US" dirty="0" smtClean="0"/>
              <a:t>Selecting via presence of element attribute or by the value of an attribute</a:t>
            </a:r>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Attribute Selectors</a:t>
            </a:r>
            <a:endParaRPr lang="en-US" dirty="0"/>
          </a:p>
        </p:txBody>
      </p:sp>
      <p:sp>
        <p:nvSpPr>
          <p:cNvPr id="3" name="Rectangle 1"/>
          <p:cNvSpPr>
            <a:spLocks noChangeArrowheads="1"/>
          </p:cNvSpPr>
          <p:nvPr/>
        </p:nvSpPr>
        <p:spPr bwMode="auto">
          <a:xfrm>
            <a:off x="457200" y="1518048"/>
            <a:ext cx="5638800" cy="4233467"/>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&lt;head </a:t>
            </a:r>
            <a:r>
              <a:rPr lang="en-US" sz="900" dirty="0" err="1" smtClean="0">
                <a:latin typeface="Consolas"/>
                <a:ea typeface="Calibri"/>
                <a:cs typeface="Times New Roman"/>
              </a:rPr>
              <a:t>lang</a:t>
            </a:r>
            <a:r>
              <a:rPr lang="en-US" sz="900" dirty="0" smtClean="0">
                <a:latin typeface="Consolas"/>
                <a:ea typeface="Calibri"/>
                <a:cs typeface="Times New Roman"/>
              </a:rPr>
              <a:t>="en"&gt;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&lt;meta </a:t>
            </a:r>
            <a:r>
              <a:rPr lang="en-US" sz="900" dirty="0" err="1" smtClean="0">
                <a:latin typeface="Consolas"/>
                <a:ea typeface="Calibri"/>
                <a:cs typeface="Times New Roman"/>
              </a:rPr>
              <a:t>charset</a:t>
            </a:r>
            <a:r>
              <a:rPr lang="en-US" sz="900" dirty="0" smtClean="0">
                <a:latin typeface="Consolas"/>
                <a:ea typeface="Calibri"/>
                <a:cs typeface="Times New Roman"/>
              </a:rPr>
              <a:t>="utf-8"&gt;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&lt;title&gt;Share Your Travels&lt;/title&gt;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[title] {</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cursor: help;</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padding-bottom: 3px;</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border-bottom: 2px dotted blue;</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text-decoration: none;</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b="1" dirty="0" smtClean="0">
                <a:solidFill>
                  <a:srgbClr val="C00000"/>
                </a:solidFill>
                <a:latin typeface="Consolas"/>
                <a:ea typeface="Calibri"/>
                <a:cs typeface="Times New Roman"/>
              </a:rPr>
              <a:t>		}</a:t>
            </a:r>
            <a:endParaRPr lang="en-US" sz="900" dirty="0" smtClean="0">
              <a:latin typeface="Consolas"/>
              <a:ea typeface="Calibri"/>
              <a:cs typeface="Times New Roman"/>
            </a:endParaRP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&lt;/style&gt;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&lt;/head&gt;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&lt;body&gt;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="images/flags/CA.png" </a:t>
            </a:r>
            <a:r>
              <a:rPr lang="en-US" sz="900" b="1" dirty="0" smtClean="0">
                <a:solidFill>
                  <a:srgbClr val="C00000"/>
                </a:solidFill>
                <a:latin typeface="Consolas"/>
                <a:ea typeface="Calibri"/>
                <a:cs typeface="Times New Roman"/>
              </a:rPr>
              <a:t>title="Canada Flag"</a:t>
            </a:r>
            <a:r>
              <a:rPr lang="en-US" sz="900" dirty="0" smtClean="0">
                <a:latin typeface="Consolas"/>
                <a:ea typeface="Calibri"/>
                <a:cs typeface="Times New Roman"/>
              </a:rPr>
              <a:t> /&gt;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&lt;h2&gt;&lt;a </a:t>
            </a:r>
            <a:r>
              <a:rPr lang="en-US" sz="900" dirty="0" err="1" smtClean="0">
                <a:latin typeface="Consolas"/>
                <a:ea typeface="Calibri"/>
                <a:cs typeface="Times New Roman"/>
              </a:rPr>
              <a:t>href</a:t>
            </a:r>
            <a:r>
              <a:rPr lang="en-US" sz="900" dirty="0" smtClean="0">
                <a:latin typeface="Consolas"/>
                <a:ea typeface="Calibri"/>
                <a:cs typeface="Times New Roman"/>
              </a:rPr>
              <a:t>="</a:t>
            </a:r>
            <a:r>
              <a:rPr lang="en-US" sz="900" dirty="0" err="1" smtClean="0">
                <a:latin typeface="Consolas"/>
                <a:ea typeface="Calibri"/>
                <a:cs typeface="Times New Roman"/>
              </a:rPr>
              <a:t>countries.php?id</a:t>
            </a:r>
            <a:r>
              <a:rPr lang="en-US" sz="900" dirty="0" smtClean="0">
                <a:latin typeface="Consolas"/>
                <a:ea typeface="Calibri"/>
                <a:cs typeface="Times New Roman"/>
              </a:rPr>
              <a:t>=CA" title="see posts from Canada"&gt;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Canada&lt;/a&gt;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&lt;/h2&gt;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&lt;p&gt;Canada is a North American country consisting of … &lt;/p&gt;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="images/square/6114907897.jpg" </a:t>
            </a:r>
            <a:r>
              <a:rPr lang="en-US" sz="900" b="1" dirty="0" smtClean="0">
                <a:solidFill>
                  <a:srgbClr val="C00000"/>
                </a:solidFill>
                <a:latin typeface="Consolas"/>
                <a:ea typeface="Calibri"/>
                <a:cs typeface="Times New Roman"/>
              </a:rPr>
              <a:t>title="At top of </a:t>
            </a:r>
            <a:r>
              <a:rPr lang="en-US" sz="900" b="1" dirty="0" err="1" smtClean="0">
                <a:solidFill>
                  <a:srgbClr val="C00000"/>
                </a:solidFill>
                <a:latin typeface="Consolas"/>
                <a:ea typeface="Calibri"/>
                <a:cs typeface="Times New Roman"/>
              </a:rPr>
              <a:t>Sulpher</a:t>
            </a:r>
            <a:r>
              <a:rPr lang="en-US" sz="900" b="1" dirty="0" smtClean="0">
                <a:solidFill>
                  <a:srgbClr val="C00000"/>
                </a:solidFill>
                <a:latin typeface="Consolas"/>
                <a:ea typeface="Calibri"/>
                <a:cs typeface="Times New Roman"/>
              </a:rPr>
              <a:t> Mountain"</a:t>
            </a:r>
            <a:r>
              <a:rPr lang="en-US" sz="9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="images/square/6592317633.jpg" </a:t>
            </a:r>
            <a:r>
              <a:rPr lang="en-US" sz="900" b="1" dirty="0" smtClean="0">
                <a:solidFill>
                  <a:srgbClr val="C00000"/>
                </a:solidFill>
                <a:latin typeface="Consolas"/>
                <a:ea typeface="Calibri"/>
                <a:cs typeface="Times New Roman"/>
              </a:rPr>
              <a:t>title="Grace Presbyterian Church"</a:t>
            </a:r>
            <a:r>
              <a:rPr lang="en-US" sz="9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a:t>
            </a:r>
            <a:r>
              <a:rPr lang="en-US" sz="900" dirty="0" err="1" smtClean="0">
                <a:latin typeface="Consolas"/>
                <a:ea typeface="Calibri"/>
                <a:cs typeface="Times New Roman"/>
              </a:rPr>
              <a:t>img</a:t>
            </a:r>
            <a:r>
              <a:rPr lang="en-US" sz="900" dirty="0" smtClean="0">
                <a:latin typeface="Consolas"/>
                <a:ea typeface="Calibri"/>
                <a:cs typeface="Times New Roman"/>
              </a:rPr>
              <a:t> </a:t>
            </a:r>
            <a:r>
              <a:rPr lang="en-US" sz="900" dirty="0" err="1" smtClean="0">
                <a:latin typeface="Consolas"/>
                <a:ea typeface="Calibri"/>
                <a:cs typeface="Times New Roman"/>
              </a:rPr>
              <a:t>src</a:t>
            </a:r>
            <a:r>
              <a:rPr lang="en-US" sz="900" dirty="0" smtClean="0">
                <a:latin typeface="Consolas"/>
                <a:ea typeface="Calibri"/>
                <a:cs typeface="Times New Roman"/>
              </a:rPr>
              <a:t>="images/square/6592914823.jpg" </a:t>
            </a:r>
            <a:r>
              <a:rPr lang="en-US" sz="900" b="1" dirty="0" smtClean="0">
                <a:solidFill>
                  <a:srgbClr val="C00000"/>
                </a:solidFill>
                <a:latin typeface="Consolas"/>
                <a:ea typeface="Calibri"/>
                <a:cs typeface="Times New Roman"/>
              </a:rPr>
              <a:t>title="Calgary Downtown"</a:t>
            </a:r>
            <a:r>
              <a:rPr lang="en-US" sz="900" dirty="0" smtClean="0">
                <a:latin typeface="Consolas"/>
                <a:ea typeface="Calibri"/>
                <a:cs typeface="Times New Roman"/>
              </a:rPr>
              <a:t>&gt;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   &lt;/div&gt;</a:t>
            </a:r>
          </a:p>
          <a:p>
            <a:pPr>
              <a:lnSpc>
                <a:spcPct val="115000"/>
              </a:lnSpc>
              <a:tabLst>
                <a:tab pos="342900" algn="l"/>
                <a:tab pos="685800" algn="l"/>
                <a:tab pos="1028700" algn="l"/>
                <a:tab pos="1371600" algn="l"/>
                <a:tab pos="1714500" algn="l"/>
              </a:tabLst>
            </a:pPr>
            <a:r>
              <a:rPr lang="en-US" sz="900" dirty="0" smtClean="0">
                <a:latin typeface="Consolas"/>
                <a:ea typeface="Calibri"/>
                <a:cs typeface="Times New Roman"/>
              </a:rPr>
              <a:t>&lt;/body&gt;</a:t>
            </a:r>
            <a:endParaRPr lang="en-US" sz="900" dirty="0">
              <a:latin typeface="Consolas"/>
              <a:ea typeface="Calibri"/>
              <a:cs typeface="Times New Roman"/>
            </a:endParaRPr>
          </a:p>
        </p:txBody>
      </p:sp>
      <p:graphicFrame>
        <p:nvGraphicFramePr>
          <p:cNvPr id="34818" name="Object 2"/>
          <p:cNvGraphicFramePr>
            <a:graphicFrameLocks noChangeAspect="1"/>
          </p:cNvGraphicFramePr>
          <p:nvPr/>
        </p:nvGraphicFramePr>
        <p:xfrm>
          <a:off x="3749916" y="914400"/>
          <a:ext cx="5011498" cy="3352800"/>
        </p:xfrm>
        <a:graphic>
          <a:graphicData uri="http://schemas.openxmlformats.org/presentationml/2006/ole">
            <mc:AlternateContent xmlns:mc="http://schemas.openxmlformats.org/markup-compatibility/2006">
              <mc:Choice xmlns:v="urn:schemas-microsoft-com:vml" Requires="v">
                <p:oleObj spid="_x0000_s34871" name="Visio" r:id="rId3" imgW="4493661" imgH="3006657" progId="Visio.Drawing.11">
                  <p:embed/>
                </p:oleObj>
              </mc:Choice>
              <mc:Fallback>
                <p:oleObj name="Visio" r:id="rId3" imgW="4493661" imgH="30066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9916" y="914400"/>
                        <a:ext cx="5011498" cy="3352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Pseudo Selectors</a:t>
            </a:r>
            <a:br>
              <a:rPr lang="en-US" b="1" dirty="0" smtClean="0"/>
            </a:br>
            <a:endParaRPr lang="en-US" dirty="0"/>
          </a:p>
        </p:txBody>
      </p:sp>
      <p:sp>
        <p:nvSpPr>
          <p:cNvPr id="3" name="Content Placeholder 2"/>
          <p:cNvSpPr>
            <a:spLocks noGrp="1"/>
          </p:cNvSpPr>
          <p:nvPr>
            <p:ph idx="1"/>
          </p:nvPr>
        </p:nvSpPr>
        <p:spPr/>
        <p:txBody>
          <a:bodyPr/>
          <a:lstStyle/>
          <a:p>
            <a:r>
              <a:rPr lang="en-US" dirty="0" smtClean="0"/>
              <a:t>A </a:t>
            </a:r>
            <a:r>
              <a:rPr lang="en-US" b="1" dirty="0" smtClean="0">
                <a:solidFill>
                  <a:schemeClr val="accent1"/>
                </a:solidFill>
              </a:rPr>
              <a:t>pseudo-element selector</a:t>
            </a:r>
            <a:r>
              <a:rPr lang="en-US" dirty="0" smtClean="0">
                <a:solidFill>
                  <a:schemeClr val="accent1"/>
                </a:solidFill>
              </a:rPr>
              <a:t> </a:t>
            </a:r>
            <a:r>
              <a:rPr lang="en-US" dirty="0" smtClean="0"/>
              <a:t>is a way to select something that does not exist explicitly as an element in the HTML document tree but which is still a recognizable selectable object. </a:t>
            </a:r>
          </a:p>
          <a:p>
            <a:r>
              <a:rPr lang="en-US" dirty="0" smtClean="0"/>
              <a:t>A </a:t>
            </a:r>
            <a:r>
              <a:rPr lang="en-US" b="1" dirty="0" smtClean="0">
                <a:solidFill>
                  <a:schemeClr val="accent1"/>
                </a:solidFill>
              </a:rPr>
              <a:t>pseudo-class selector</a:t>
            </a:r>
            <a:r>
              <a:rPr lang="en-US" dirty="0" smtClean="0">
                <a:solidFill>
                  <a:schemeClr val="accent1"/>
                </a:solidFill>
              </a:rPr>
              <a:t> </a:t>
            </a:r>
            <a:r>
              <a:rPr lang="en-US" dirty="0" smtClean="0"/>
              <a:t>does apply to an HTML element, but targets either a particular state or, in CSS3, a variety of family relationships.</a:t>
            </a:r>
          </a:p>
          <a:p>
            <a:r>
              <a:rPr lang="en-US" dirty="0" smtClean="0"/>
              <a:t>The most common use of this type of selectors is for targeting link states.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Select something that does not exist explicitly as an element</a:t>
            </a: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Pseudo Selectors</a:t>
            </a:r>
            <a:endParaRPr lang="en-US" dirty="0"/>
          </a:p>
        </p:txBody>
      </p:sp>
      <p:pic>
        <p:nvPicPr>
          <p:cNvPr id="4" name="Picture 3" descr="Screen Shot 2014-02-09 at 9.53.2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066800"/>
            <a:ext cx="5257800" cy="5428324"/>
          </a:xfrm>
          <a:prstGeom prst="rect">
            <a:avLst/>
          </a:prstGeom>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Contextual Selectors</a:t>
            </a:r>
            <a:endParaRPr lang="en-US" dirty="0"/>
          </a:p>
        </p:txBody>
      </p:sp>
      <p:sp>
        <p:nvSpPr>
          <p:cNvPr id="3" name="Content Placeholder 2"/>
          <p:cNvSpPr>
            <a:spLocks noGrp="1"/>
          </p:cNvSpPr>
          <p:nvPr>
            <p:ph idx="1"/>
          </p:nvPr>
        </p:nvSpPr>
        <p:spPr/>
        <p:txBody>
          <a:bodyPr/>
          <a:lstStyle/>
          <a:p>
            <a:r>
              <a:rPr lang="en-US" dirty="0" smtClean="0"/>
              <a:t>A </a:t>
            </a:r>
            <a:r>
              <a:rPr lang="en-US" b="1" dirty="0" smtClean="0">
                <a:solidFill>
                  <a:schemeClr val="accent1"/>
                </a:solidFill>
              </a:rPr>
              <a:t>contextual selector</a:t>
            </a:r>
            <a:r>
              <a:rPr lang="en-US" dirty="0" smtClean="0">
                <a:solidFill>
                  <a:schemeClr val="accent1"/>
                </a:solidFill>
              </a:rPr>
              <a:t> </a:t>
            </a:r>
            <a:r>
              <a:rPr lang="en-US" dirty="0" smtClean="0"/>
              <a:t>(in CSS3 also called </a:t>
            </a:r>
            <a:r>
              <a:rPr lang="en-US" b="1" dirty="0" err="1" smtClean="0">
                <a:solidFill>
                  <a:schemeClr val="accent1"/>
                </a:solidFill>
              </a:rPr>
              <a:t>combinators</a:t>
            </a:r>
            <a:r>
              <a:rPr lang="en-US" dirty="0" smtClean="0"/>
              <a:t>) allows you to select elements based on their ancestors, descendants, or siblings. </a:t>
            </a:r>
          </a:p>
          <a:p>
            <a:r>
              <a:rPr lang="en-US" dirty="0" smtClean="0"/>
              <a:t>That is, it selects elements based on their context or their relation to other elements in the document tree. </a:t>
            </a:r>
          </a:p>
        </p:txBody>
      </p:sp>
      <p:sp>
        <p:nvSpPr>
          <p:cNvPr id="4" name="Content Placeholder 3"/>
          <p:cNvSpPr>
            <a:spLocks noGrp="1"/>
          </p:cNvSpPr>
          <p:nvPr>
            <p:ph sz="quarter" idx="13"/>
          </p:nvPr>
        </p:nvSpPr>
        <p:spPr/>
        <p:txBody>
          <a:bodyPr>
            <a:normAutofit lnSpcReduction="10000"/>
          </a:bodyPr>
          <a:lstStyle/>
          <a:p>
            <a:r>
              <a:rPr lang="en-US" dirty="0" smtClean="0"/>
              <a:t>Select elements based on their ancestors, descendants, or siblings</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CSS?</a:t>
            </a:r>
            <a:endParaRPr lang="en-US" dirty="0"/>
          </a:p>
        </p:txBody>
      </p:sp>
      <p:sp>
        <p:nvSpPr>
          <p:cNvPr id="4" name="Content Placeholder 3"/>
          <p:cNvSpPr>
            <a:spLocks noGrp="1"/>
          </p:cNvSpPr>
          <p:nvPr>
            <p:ph idx="1"/>
          </p:nvPr>
        </p:nvSpPr>
        <p:spPr/>
        <p:txBody>
          <a:bodyPr>
            <a:normAutofit lnSpcReduction="10000"/>
          </a:bodyPr>
          <a:lstStyle/>
          <a:p>
            <a:r>
              <a:rPr lang="en-US" dirty="0" smtClean="0"/>
              <a:t>CSS is a W3C standard for describing the </a:t>
            </a:r>
            <a:r>
              <a:rPr lang="en-US" b="1" dirty="0">
                <a:solidFill>
                  <a:schemeClr val="accent1"/>
                </a:solidFill>
              </a:rPr>
              <a:t>presentation </a:t>
            </a:r>
            <a:r>
              <a:rPr lang="en-US" b="1" dirty="0" smtClean="0">
                <a:solidFill>
                  <a:schemeClr val="accent1"/>
                </a:solidFill>
              </a:rPr>
              <a:t>(or appearance) </a:t>
            </a:r>
            <a:r>
              <a:rPr lang="en-US" dirty="0" smtClean="0"/>
              <a:t>of HTML elements. </a:t>
            </a:r>
          </a:p>
          <a:p>
            <a:r>
              <a:rPr lang="en-US" dirty="0" smtClean="0"/>
              <a:t>With CSS, we can assign </a:t>
            </a:r>
          </a:p>
          <a:p>
            <a:pPr marL="342900" indent="-342900">
              <a:buFont typeface="Arial" panose="020B0604020202020204" pitchFamily="34" charset="0"/>
              <a:buChar char="•"/>
            </a:pPr>
            <a:r>
              <a:rPr lang="en-US" dirty="0" smtClean="0"/>
              <a:t>font properties, </a:t>
            </a:r>
          </a:p>
          <a:p>
            <a:pPr marL="342900" indent="-342900">
              <a:buFont typeface="Arial" panose="020B0604020202020204" pitchFamily="34" charset="0"/>
              <a:buChar char="•"/>
            </a:pPr>
            <a:r>
              <a:rPr lang="en-US" dirty="0" smtClean="0"/>
              <a:t>colors, </a:t>
            </a:r>
          </a:p>
          <a:p>
            <a:pPr marL="342900" indent="-342900">
              <a:buFont typeface="Arial" panose="020B0604020202020204" pitchFamily="34" charset="0"/>
              <a:buChar char="•"/>
            </a:pPr>
            <a:r>
              <a:rPr lang="en-US" dirty="0" smtClean="0"/>
              <a:t>sizes, </a:t>
            </a:r>
          </a:p>
          <a:p>
            <a:pPr marL="342900" indent="-342900">
              <a:buFont typeface="Arial" panose="020B0604020202020204" pitchFamily="34" charset="0"/>
              <a:buChar char="•"/>
            </a:pPr>
            <a:r>
              <a:rPr lang="en-US" dirty="0" smtClean="0"/>
              <a:t>borders, </a:t>
            </a:r>
          </a:p>
          <a:p>
            <a:pPr marL="342900" indent="-342900">
              <a:buFont typeface="Arial" panose="020B0604020202020204" pitchFamily="34" charset="0"/>
              <a:buChar char="•"/>
            </a:pPr>
            <a:r>
              <a:rPr lang="en-US" dirty="0" smtClean="0"/>
              <a:t>background images, </a:t>
            </a:r>
          </a:p>
          <a:p>
            <a:pPr marL="342900" indent="-342900">
              <a:buFont typeface="Arial" panose="020B0604020202020204" pitchFamily="34" charset="0"/>
              <a:buChar char="•"/>
            </a:pPr>
            <a:r>
              <a:rPr lang="en-US" dirty="0" smtClean="0"/>
              <a:t>even the position of elements.</a:t>
            </a:r>
          </a:p>
          <a:p>
            <a:endParaRPr lang="en-US" dirty="0" smtClean="0"/>
          </a:p>
        </p:txBody>
      </p:sp>
      <p:sp>
        <p:nvSpPr>
          <p:cNvPr id="5" name="Content Placeholder 4"/>
          <p:cNvSpPr>
            <a:spLocks noGrp="1"/>
          </p:cNvSpPr>
          <p:nvPr>
            <p:ph sz="quarter" idx="13"/>
          </p:nvPr>
        </p:nvSpPr>
        <p:spPr/>
        <p:txBody>
          <a:bodyPr>
            <a:normAutofit lnSpcReduction="10000"/>
          </a:bodyPr>
          <a:lstStyle/>
          <a:p>
            <a:r>
              <a:rPr lang="en-US" dirty="0" smtClean="0"/>
              <a:t>You be styling soon</a:t>
            </a:r>
            <a:endParaRPr lang="en-US"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Contextual Selectors</a:t>
            </a:r>
            <a:endParaRPr lang="en-US" dirty="0"/>
          </a:p>
        </p:txBody>
      </p:sp>
      <p:graphicFrame>
        <p:nvGraphicFramePr>
          <p:cNvPr id="5" name="Table 4"/>
          <p:cNvGraphicFramePr>
            <a:graphicFrameLocks noGrp="1"/>
          </p:cNvGraphicFramePr>
          <p:nvPr/>
        </p:nvGraphicFramePr>
        <p:xfrm>
          <a:off x="1066800" y="1066800"/>
          <a:ext cx="6080760" cy="2933700"/>
        </p:xfrm>
        <a:graphic>
          <a:graphicData uri="http://schemas.openxmlformats.org/drawingml/2006/table">
            <a:tbl>
              <a:tblPr firstRow="1" firstCol="1">
                <a:tableStyleId>{5C22544A-7EE6-4342-B048-85BDC9FD1C3A}</a:tableStyleId>
              </a:tblPr>
              <a:tblGrid>
                <a:gridCol w="993775">
                  <a:extLst>
                    <a:ext uri="{9D8B030D-6E8A-4147-A177-3AD203B41FA5}">
                      <a16:colId xmlns:a16="http://schemas.microsoft.com/office/drawing/2014/main" val="20000"/>
                    </a:ext>
                  </a:extLst>
                </a:gridCol>
                <a:gridCol w="1925955">
                  <a:extLst>
                    <a:ext uri="{9D8B030D-6E8A-4147-A177-3AD203B41FA5}">
                      <a16:colId xmlns:a16="http://schemas.microsoft.com/office/drawing/2014/main" val="20001"/>
                    </a:ext>
                  </a:extLst>
                </a:gridCol>
                <a:gridCol w="3161030">
                  <a:extLst>
                    <a:ext uri="{9D8B030D-6E8A-4147-A177-3AD203B41FA5}">
                      <a16:colId xmlns:a16="http://schemas.microsoft.com/office/drawing/2014/main" val="20002"/>
                    </a:ext>
                  </a:extLst>
                </a:gridCol>
              </a:tblGrid>
              <a:tr h="0">
                <a:tc>
                  <a:txBody>
                    <a:bodyPr/>
                    <a:lstStyle/>
                    <a:p>
                      <a:pPr marL="0" marR="0">
                        <a:lnSpc>
                          <a:spcPts val="1500"/>
                        </a:lnSpc>
                        <a:spcBef>
                          <a:spcPts val="0"/>
                        </a:spcBef>
                        <a:spcAft>
                          <a:spcPts val="1400"/>
                        </a:spcAft>
                      </a:pPr>
                      <a:r>
                        <a:rPr lang="en-US" sz="1400" dirty="0"/>
                        <a:t>Selector</a:t>
                      </a:r>
                      <a:endParaRPr lang="en-US" sz="14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400"/>
                        <a:t>Matches</a:t>
                      </a:r>
                      <a:endParaRPr lang="en-US" sz="140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400"/>
                        <a:t>Example</a:t>
                      </a:r>
                      <a:endParaRPr lang="en-US" sz="1400">
                        <a:solidFill>
                          <a:srgbClr val="1F497D"/>
                        </a:solidFill>
                        <a:latin typeface="Calibri"/>
                        <a:ea typeface="Calibri"/>
                        <a:cs typeface="Times New Roman"/>
                      </a:endParaRPr>
                    </a:p>
                  </a:txBody>
                  <a:tcPr marL="68580" marR="68580" marT="0" marB="0"/>
                </a:tc>
                <a:extLst>
                  <a:ext uri="{0D108BD9-81ED-4DB2-BD59-A6C34878D82A}">
                    <a16:rowId xmlns:a16="http://schemas.microsoft.com/office/drawing/2014/main" val="10000"/>
                  </a:ext>
                </a:extLst>
              </a:tr>
              <a:tr h="0">
                <a:tc>
                  <a:txBody>
                    <a:bodyPr/>
                    <a:lstStyle/>
                    <a:p>
                      <a:pPr marL="0" marR="0">
                        <a:lnSpc>
                          <a:spcPts val="1500"/>
                        </a:lnSpc>
                        <a:spcBef>
                          <a:spcPts val="700"/>
                        </a:spcBef>
                        <a:spcAft>
                          <a:spcPts val="700"/>
                        </a:spcAft>
                      </a:pPr>
                      <a:r>
                        <a:rPr lang="en-US" sz="1050"/>
                        <a:t>Descendant</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dirty="0"/>
                        <a:t>A specified element that is contained somewhere within another specified element</a:t>
                      </a:r>
                      <a:endParaRPr lang="en-US" sz="1050" dirty="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div p</a:t>
                      </a:r>
                    </a:p>
                    <a:p>
                      <a:pPr marL="0" marR="0">
                        <a:lnSpc>
                          <a:spcPts val="1500"/>
                        </a:lnSpc>
                        <a:spcBef>
                          <a:spcPts val="700"/>
                        </a:spcBef>
                        <a:spcAft>
                          <a:spcPts val="700"/>
                        </a:spcAft>
                      </a:pPr>
                      <a:r>
                        <a:rPr lang="en-US" sz="1050" dirty="0"/>
                        <a:t>Selects a </a:t>
                      </a:r>
                      <a:r>
                        <a:rPr lang="en-US" sz="1100" dirty="0"/>
                        <a:t>&lt;p&gt;</a:t>
                      </a:r>
                      <a:r>
                        <a:rPr lang="en-US" sz="1050" dirty="0"/>
                        <a:t> element that is contained somewhere within a </a:t>
                      </a:r>
                      <a:r>
                        <a:rPr lang="en-US" sz="1100" dirty="0"/>
                        <a:t>&lt;div&gt;</a:t>
                      </a:r>
                      <a:r>
                        <a:rPr lang="en-US" sz="1050" dirty="0"/>
                        <a:t> element. That is, the &lt;p&gt; can be any descendant, not just a child.</a:t>
                      </a:r>
                      <a:endParaRPr lang="en-US" sz="1050" dirty="0">
                        <a:latin typeface="Calibri"/>
                        <a:ea typeface="Times New Roman"/>
                        <a:cs typeface="Times New Roman"/>
                      </a:endParaRPr>
                    </a:p>
                  </a:txBody>
                  <a:tcPr marL="68580" marR="68580" marT="0" marB="0"/>
                </a:tc>
                <a:extLst>
                  <a:ext uri="{0D108BD9-81ED-4DB2-BD59-A6C34878D82A}">
                    <a16:rowId xmlns:a16="http://schemas.microsoft.com/office/drawing/2014/main" val="10001"/>
                  </a:ext>
                </a:extLst>
              </a:tr>
              <a:tr h="0">
                <a:tc>
                  <a:txBody>
                    <a:bodyPr/>
                    <a:lstStyle/>
                    <a:p>
                      <a:pPr marL="0" marR="0">
                        <a:lnSpc>
                          <a:spcPts val="1500"/>
                        </a:lnSpc>
                        <a:spcBef>
                          <a:spcPts val="700"/>
                        </a:spcBef>
                        <a:spcAft>
                          <a:spcPts val="700"/>
                        </a:spcAft>
                      </a:pPr>
                      <a:r>
                        <a:rPr lang="en-US" sz="1050"/>
                        <a:t>Child</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is a direct child of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div&gt;h2</a:t>
                      </a:r>
                    </a:p>
                    <a:p>
                      <a:pPr marL="0" marR="0">
                        <a:lnSpc>
                          <a:spcPts val="1500"/>
                        </a:lnSpc>
                        <a:spcBef>
                          <a:spcPts val="700"/>
                        </a:spcBef>
                        <a:spcAft>
                          <a:spcPts val="700"/>
                        </a:spcAft>
                      </a:pPr>
                      <a:r>
                        <a:rPr lang="en-US" sz="1050" dirty="0"/>
                        <a:t>Selects an </a:t>
                      </a:r>
                      <a:r>
                        <a:rPr lang="en-US" sz="1100" dirty="0"/>
                        <a:t>&lt;h2&gt;</a:t>
                      </a:r>
                      <a:r>
                        <a:rPr lang="en-US" sz="1050" dirty="0"/>
                        <a:t> element that is a child of a </a:t>
                      </a:r>
                      <a:r>
                        <a:rPr lang="en-US" sz="1100" dirty="0"/>
                        <a:t>&lt;div&gt;</a:t>
                      </a:r>
                      <a:r>
                        <a:rPr lang="en-US" sz="1050" dirty="0"/>
                        <a:t> element.</a:t>
                      </a:r>
                      <a:endParaRPr lang="en-US" sz="1050" dirty="0">
                        <a:latin typeface="Calibri"/>
                        <a:ea typeface="Times New Roman"/>
                        <a:cs typeface="Times New Roman"/>
                      </a:endParaRPr>
                    </a:p>
                  </a:txBody>
                  <a:tcPr marL="68580" marR="68580" marT="0" marB="0"/>
                </a:tc>
                <a:extLst>
                  <a:ext uri="{0D108BD9-81ED-4DB2-BD59-A6C34878D82A}">
                    <a16:rowId xmlns:a16="http://schemas.microsoft.com/office/drawing/2014/main" val="10002"/>
                  </a:ext>
                </a:extLst>
              </a:tr>
              <a:tr h="0">
                <a:tc>
                  <a:txBody>
                    <a:bodyPr/>
                    <a:lstStyle/>
                    <a:p>
                      <a:pPr marL="0" marR="0">
                        <a:lnSpc>
                          <a:spcPts val="1500"/>
                        </a:lnSpc>
                        <a:spcBef>
                          <a:spcPts val="700"/>
                        </a:spcBef>
                        <a:spcAft>
                          <a:spcPts val="700"/>
                        </a:spcAft>
                      </a:pPr>
                      <a:r>
                        <a:rPr lang="en-US" sz="1050"/>
                        <a:t>Adjacent Sibling</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is the next sibling (i.e., comes directly after) of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h3+p</a:t>
                      </a:r>
                    </a:p>
                    <a:p>
                      <a:pPr marL="0" marR="0">
                        <a:lnSpc>
                          <a:spcPts val="1500"/>
                        </a:lnSpc>
                        <a:spcBef>
                          <a:spcPts val="700"/>
                        </a:spcBef>
                        <a:spcAft>
                          <a:spcPts val="700"/>
                        </a:spcAft>
                      </a:pPr>
                      <a:r>
                        <a:rPr lang="en-US" sz="1050" dirty="0"/>
                        <a:t>Selects the first &lt;p&gt; after any </a:t>
                      </a:r>
                      <a:r>
                        <a:rPr lang="en-US" sz="1100" dirty="0"/>
                        <a:t>&lt;h3&gt;</a:t>
                      </a:r>
                      <a:r>
                        <a:rPr lang="en-US" sz="1050" dirty="0"/>
                        <a:t>.</a:t>
                      </a:r>
                      <a:endParaRPr lang="en-US" sz="1050" dirty="0">
                        <a:latin typeface="Calibri"/>
                        <a:ea typeface="Times New Roman"/>
                        <a:cs typeface="Times New Roman"/>
                      </a:endParaRPr>
                    </a:p>
                  </a:txBody>
                  <a:tcPr marL="68580" marR="68580" marT="0" marB="0"/>
                </a:tc>
                <a:extLst>
                  <a:ext uri="{0D108BD9-81ED-4DB2-BD59-A6C34878D82A}">
                    <a16:rowId xmlns:a16="http://schemas.microsoft.com/office/drawing/2014/main" val="10003"/>
                  </a:ext>
                </a:extLst>
              </a:tr>
              <a:tr h="0">
                <a:tc>
                  <a:txBody>
                    <a:bodyPr/>
                    <a:lstStyle/>
                    <a:p>
                      <a:pPr marL="0" marR="0">
                        <a:lnSpc>
                          <a:spcPts val="1500"/>
                        </a:lnSpc>
                        <a:spcBef>
                          <a:spcPts val="700"/>
                        </a:spcBef>
                        <a:spcAft>
                          <a:spcPts val="700"/>
                        </a:spcAft>
                      </a:pPr>
                      <a:r>
                        <a:rPr lang="en-US" sz="1050"/>
                        <a:t>General Sibling</a:t>
                      </a:r>
                      <a:endParaRPr lang="en-US" sz="1050" b="1">
                        <a:latin typeface="Calibri"/>
                        <a:ea typeface="Times New Roman"/>
                        <a:cs typeface="Times New Roman"/>
                      </a:endParaRPr>
                    </a:p>
                  </a:txBody>
                  <a:tcPr marL="68580" marR="68580" marT="0" marB="0"/>
                </a:tc>
                <a:tc>
                  <a:txBody>
                    <a:bodyPr/>
                    <a:lstStyle/>
                    <a:p>
                      <a:pPr marL="0" marR="0">
                        <a:lnSpc>
                          <a:spcPts val="1500"/>
                        </a:lnSpc>
                        <a:spcBef>
                          <a:spcPts val="700"/>
                        </a:spcBef>
                        <a:spcAft>
                          <a:spcPts val="700"/>
                        </a:spcAft>
                      </a:pPr>
                      <a:r>
                        <a:rPr lang="en-US" sz="1050"/>
                        <a:t>A specified element that shares the same parent as the specified element.</a:t>
                      </a:r>
                      <a:endParaRPr lang="en-US" sz="1050">
                        <a:latin typeface="Calibri"/>
                        <a:ea typeface="Times New Roman"/>
                        <a:cs typeface="Times New Roman"/>
                      </a:endParaRPr>
                    </a:p>
                  </a:txBody>
                  <a:tcPr marL="68580" marR="68580" marT="0" marB="0"/>
                </a:tc>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950" dirty="0"/>
                        <a:t>h3~p</a:t>
                      </a:r>
                    </a:p>
                    <a:p>
                      <a:pPr marL="0" marR="0">
                        <a:lnSpc>
                          <a:spcPts val="1500"/>
                        </a:lnSpc>
                        <a:spcBef>
                          <a:spcPts val="700"/>
                        </a:spcBef>
                        <a:spcAft>
                          <a:spcPts val="700"/>
                        </a:spcAft>
                      </a:pPr>
                      <a:r>
                        <a:rPr lang="en-US" sz="1050" dirty="0"/>
                        <a:t>Selects all the </a:t>
                      </a:r>
                      <a:r>
                        <a:rPr lang="en-US" sz="1100" dirty="0"/>
                        <a:t>&lt;p&gt;</a:t>
                      </a:r>
                      <a:r>
                        <a:rPr lang="en-US" sz="1050" dirty="0"/>
                        <a:t> elements that share the same parent as the </a:t>
                      </a:r>
                      <a:r>
                        <a:rPr lang="en-US" sz="1100" dirty="0"/>
                        <a:t>&lt;h3&gt;</a:t>
                      </a:r>
                      <a:r>
                        <a:rPr lang="en-US" sz="1050" dirty="0"/>
                        <a:t>.</a:t>
                      </a:r>
                      <a:endParaRPr lang="en-US" sz="1050" dirty="0">
                        <a:latin typeface="Calibri"/>
                        <a:ea typeface="Times New Roman"/>
                        <a:cs typeface="Times New Roman"/>
                      </a:endParaRPr>
                    </a:p>
                  </a:txBody>
                  <a:tcPr marL="68580" marR="68580" marT="0" marB="0"/>
                </a:tc>
                <a:extLst>
                  <a:ext uri="{0D108BD9-81ED-4DB2-BD59-A6C34878D82A}">
                    <a16:rowId xmlns:a16="http://schemas.microsoft.com/office/drawing/2014/main" val="10004"/>
                  </a:ext>
                </a:extLst>
              </a:tr>
            </a:tbl>
          </a:graphicData>
        </a:graphic>
      </p:graphicFrame>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Descendant Selector</a:t>
            </a:r>
            <a:endParaRPr lang="en-US" dirty="0"/>
          </a:p>
        </p:txBody>
      </p:sp>
      <p:sp>
        <p:nvSpPr>
          <p:cNvPr id="4" name="Content Placeholder 3"/>
          <p:cNvSpPr>
            <a:spLocks noGrp="1"/>
          </p:cNvSpPr>
          <p:nvPr>
            <p:ph idx="1"/>
          </p:nvPr>
        </p:nvSpPr>
        <p:spPr/>
        <p:txBody>
          <a:bodyPr/>
          <a:lstStyle/>
          <a:p>
            <a:r>
              <a:rPr lang="en-US" dirty="0" smtClean="0"/>
              <a:t>While some of these contextual selectors are used relatively infrequently, almost all web authors find themselves using descendant selectors.</a:t>
            </a:r>
          </a:p>
          <a:p>
            <a:r>
              <a:rPr lang="en-US" dirty="0" smtClean="0"/>
              <a:t>A </a:t>
            </a:r>
            <a:r>
              <a:rPr lang="en-US" b="1" dirty="0" smtClean="0">
                <a:solidFill>
                  <a:schemeClr val="accent1"/>
                </a:solidFill>
              </a:rPr>
              <a:t>descendant selector </a:t>
            </a:r>
            <a:r>
              <a:rPr lang="en-US" dirty="0" smtClean="0"/>
              <a:t>matches all elements that are contained within another element. The character used to indicate descendant selection is the space character.</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Selects all elements that are contained within another element</a:t>
            </a:r>
            <a:endParaRPr lang="en-US" dirty="0"/>
          </a:p>
        </p:txBody>
      </p:sp>
      <p:graphicFrame>
        <p:nvGraphicFramePr>
          <p:cNvPr id="55298" name="Object 2"/>
          <p:cNvGraphicFramePr>
            <a:graphicFrameLocks noChangeAspect="1"/>
          </p:cNvGraphicFramePr>
          <p:nvPr/>
        </p:nvGraphicFramePr>
        <p:xfrm>
          <a:off x="990600" y="4419600"/>
          <a:ext cx="5472395" cy="1828800"/>
        </p:xfrm>
        <a:graphic>
          <a:graphicData uri="http://schemas.openxmlformats.org/presentationml/2006/ole">
            <mc:AlternateContent xmlns:mc="http://schemas.openxmlformats.org/markup-compatibility/2006">
              <mc:Choice xmlns:v="urn:schemas-microsoft-com:vml" Requires="v">
                <p:oleObj spid="_x0000_s55351" name="Visio" r:id="rId3" imgW="4341847" imgH="1451043" progId="Visio.Drawing.11">
                  <p:embed/>
                </p:oleObj>
              </mc:Choice>
              <mc:Fallback>
                <p:oleObj name="Visio" r:id="rId3" imgW="4341847" imgH="14510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4419600"/>
                        <a:ext cx="5472395" cy="1828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Contextual Selectors in Action</a:t>
            </a:r>
            <a:endParaRPr lang="en-US" dirty="0"/>
          </a:p>
        </p:txBody>
      </p:sp>
      <p:graphicFrame>
        <p:nvGraphicFramePr>
          <p:cNvPr id="3" name="Object 2"/>
          <p:cNvGraphicFramePr>
            <a:graphicFrameLocks noChangeAspect="1"/>
          </p:cNvGraphicFramePr>
          <p:nvPr>
            <p:extLst>
              <p:ext uri="{D42A27DB-BD31-4B8C-83A1-F6EECF244321}">
                <p14:modId xmlns:p14="http://schemas.microsoft.com/office/powerpoint/2010/main" val="1336796852"/>
              </p:ext>
            </p:extLst>
          </p:nvPr>
        </p:nvGraphicFramePr>
        <p:xfrm>
          <a:off x="609600" y="1066800"/>
          <a:ext cx="7672358" cy="5257800"/>
        </p:xfrm>
        <a:graphic>
          <a:graphicData uri="http://schemas.openxmlformats.org/presentationml/2006/ole">
            <mc:AlternateContent xmlns:mc="http://schemas.openxmlformats.org/markup-compatibility/2006">
              <mc:Choice xmlns:v="urn:schemas-microsoft-com:vml" Requires="v">
                <p:oleObj spid="_x0000_s56375" name="Visio" r:id="rId3" imgW="6648512" imgH="4556057" progId="Visio.Drawing.11">
                  <p:embed/>
                </p:oleObj>
              </mc:Choice>
              <mc:Fallback>
                <p:oleObj name="Visio" r:id="rId3" imgW="6648512" imgH="4556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066800"/>
                        <a:ext cx="7672358" cy="5257800"/>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The</a:t>
            </a:r>
            <a:r>
              <a:rPr lang="en-US" dirty="0" smtClean="0">
                <a:solidFill>
                  <a:schemeClr val="tx2"/>
                </a:solidFill>
              </a:rPr>
              <a:t> cascade</a:t>
            </a:r>
            <a:r>
              <a:rPr lang="en-US" dirty="0" smtClean="0"/>
              <a:t>: how styles interact</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5</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Why Conflict Happens</a:t>
            </a:r>
            <a:endParaRPr lang="en-US" dirty="0"/>
          </a:p>
        </p:txBody>
      </p:sp>
      <p:sp>
        <p:nvSpPr>
          <p:cNvPr id="3" name="Content Placeholder 2"/>
          <p:cNvSpPr>
            <a:spLocks noGrp="1"/>
          </p:cNvSpPr>
          <p:nvPr>
            <p:ph idx="1"/>
          </p:nvPr>
        </p:nvSpPr>
        <p:spPr/>
        <p:txBody>
          <a:bodyPr/>
          <a:lstStyle/>
          <a:p>
            <a:r>
              <a:rPr lang="en-US" dirty="0" smtClean="0"/>
              <a:t>Because </a:t>
            </a:r>
          </a:p>
          <a:p>
            <a:pPr marL="225425" indent="-225425">
              <a:buFont typeface="Arial" pitchFamily="34" charset="0"/>
              <a:buChar char="•"/>
            </a:pPr>
            <a:r>
              <a:rPr lang="en-US" dirty="0" smtClean="0"/>
              <a:t>there are three different types of style sheets (author-created, user-defined, and the default browser style sheet), </a:t>
            </a:r>
          </a:p>
          <a:p>
            <a:pPr marL="225425" indent="-225425">
              <a:buFont typeface="Arial" pitchFamily="34" charset="0"/>
              <a:buChar char="•"/>
            </a:pPr>
            <a:r>
              <a:rPr lang="en-US" dirty="0" smtClean="0"/>
              <a:t>author-created </a:t>
            </a:r>
            <a:r>
              <a:rPr lang="en-US" dirty="0" err="1" smtClean="0"/>
              <a:t>stylesheets</a:t>
            </a:r>
            <a:r>
              <a:rPr lang="en-US" dirty="0" smtClean="0"/>
              <a:t> can define multiple rules for the same HTML element, </a:t>
            </a:r>
          </a:p>
          <a:p>
            <a:r>
              <a:rPr lang="en-US" dirty="0" smtClean="0"/>
              <a:t>CSS has a system to help the browser determine how to display elements when different style rules conflict.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In CSS that is</a:t>
            </a:r>
            <a:endParaRPr 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Cascade</a:t>
            </a:r>
            <a:endParaRPr lang="en-US" dirty="0"/>
          </a:p>
        </p:txBody>
      </p:sp>
      <p:sp>
        <p:nvSpPr>
          <p:cNvPr id="3" name="Content Placeholder 2"/>
          <p:cNvSpPr>
            <a:spLocks noGrp="1"/>
          </p:cNvSpPr>
          <p:nvPr>
            <p:ph idx="1"/>
          </p:nvPr>
        </p:nvSpPr>
        <p:spPr/>
        <p:txBody>
          <a:bodyPr/>
          <a:lstStyle/>
          <a:p>
            <a:r>
              <a:rPr lang="en-US" dirty="0" smtClean="0"/>
              <a:t>The “Cascade” in CSS refers to how conflicting rules are handled. </a:t>
            </a:r>
          </a:p>
          <a:p>
            <a:r>
              <a:rPr lang="en-US" dirty="0" smtClean="0"/>
              <a:t>The visual metaphor behind the term </a:t>
            </a:r>
            <a:r>
              <a:rPr lang="en-US" b="1" dirty="0" smtClean="0"/>
              <a:t>cascade</a:t>
            </a:r>
            <a:r>
              <a:rPr lang="en-US" dirty="0" smtClean="0"/>
              <a:t> is that of a mountain stream progressing downstream over rocks.</a:t>
            </a:r>
          </a:p>
          <a:p>
            <a:r>
              <a:rPr lang="en-US" dirty="0" smtClean="0"/>
              <a:t>The downward movement of water down a cascade is meant to be analogous to how a given style rule will continue to take precedence with child elements.</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How conflicting rules are handled in CSS</a:t>
            </a:r>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Cascade Principles</a:t>
            </a:r>
            <a:endParaRPr lang="en-US" dirty="0"/>
          </a:p>
        </p:txBody>
      </p:sp>
      <p:sp>
        <p:nvSpPr>
          <p:cNvPr id="3" name="Content Placeholder 2"/>
          <p:cNvSpPr>
            <a:spLocks noGrp="1"/>
          </p:cNvSpPr>
          <p:nvPr>
            <p:ph idx="1"/>
          </p:nvPr>
        </p:nvSpPr>
        <p:spPr/>
        <p:txBody>
          <a:bodyPr/>
          <a:lstStyle/>
          <a:p>
            <a:r>
              <a:rPr lang="en-US" dirty="0" smtClean="0"/>
              <a:t>CSS uses the following cascade principles to help it deal with conflicts: </a:t>
            </a:r>
          </a:p>
          <a:p>
            <a:pPr marL="225425" indent="-225425">
              <a:buFont typeface="Arial" pitchFamily="34" charset="0"/>
              <a:buChar char="•"/>
            </a:pPr>
            <a:r>
              <a:rPr lang="en-US" b="1" dirty="0" smtClean="0">
                <a:solidFill>
                  <a:schemeClr val="accent1"/>
                </a:solidFill>
              </a:rPr>
              <a:t>inheritance, </a:t>
            </a:r>
          </a:p>
          <a:p>
            <a:pPr marL="225425" indent="-225425">
              <a:buFont typeface="Arial" pitchFamily="34" charset="0"/>
              <a:buChar char="•"/>
            </a:pPr>
            <a:r>
              <a:rPr lang="en-US" b="1" dirty="0" smtClean="0">
                <a:solidFill>
                  <a:schemeClr val="accent1"/>
                </a:solidFill>
              </a:rPr>
              <a:t>specificity, </a:t>
            </a:r>
          </a:p>
          <a:p>
            <a:pPr marL="225425" indent="-225425">
              <a:buFont typeface="Arial" pitchFamily="34" charset="0"/>
              <a:buChar char="•"/>
            </a:pPr>
            <a:r>
              <a:rPr lang="en-US" b="1" dirty="0" smtClean="0">
                <a:solidFill>
                  <a:schemeClr val="accent1"/>
                </a:solidFill>
              </a:rPr>
              <a:t>location</a:t>
            </a:r>
            <a:endParaRPr lang="en-US" b="1" dirty="0">
              <a:solidFill>
                <a:schemeClr val="accent1"/>
              </a:solidFill>
            </a:endParaRPr>
          </a:p>
        </p:txBody>
      </p:sp>
      <p:sp>
        <p:nvSpPr>
          <p:cNvPr id="4" name="Content Placeholder 3"/>
          <p:cNvSpPr>
            <a:spLocks noGrp="1"/>
          </p:cNvSpPr>
          <p:nvPr>
            <p:ph sz="quarter" idx="13"/>
          </p:nvPr>
        </p:nvSpPr>
        <p:spPr/>
        <p:txBody>
          <a:bodyPr>
            <a:normAutofit lnSpcReduction="10000"/>
          </a:bodyPr>
          <a:lstStyle/>
          <a:p>
            <a:endParaRPr lang="en-US" dirty="0"/>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Inheritance</a:t>
            </a:r>
            <a:endParaRPr lang="en-US" dirty="0"/>
          </a:p>
        </p:txBody>
      </p:sp>
      <p:sp>
        <p:nvSpPr>
          <p:cNvPr id="3" name="Content Placeholder 2"/>
          <p:cNvSpPr>
            <a:spLocks noGrp="1"/>
          </p:cNvSpPr>
          <p:nvPr>
            <p:ph idx="1"/>
          </p:nvPr>
        </p:nvSpPr>
        <p:spPr/>
        <p:txBody>
          <a:bodyPr/>
          <a:lstStyle/>
          <a:p>
            <a:r>
              <a:rPr lang="en-US" dirty="0" smtClean="0"/>
              <a:t>Many (but not all) CSS properties affect not only themselves but their descendants as well. </a:t>
            </a:r>
          </a:p>
          <a:p>
            <a:r>
              <a:rPr lang="en-US" dirty="0" smtClean="0"/>
              <a:t>Font, color, list, and text properties are inheritable.</a:t>
            </a:r>
          </a:p>
          <a:p>
            <a:r>
              <a:rPr lang="en-US" dirty="0" smtClean="0"/>
              <a:t>Layout, sizing, border, background and spacing properties are not.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Cascade Principle #1</a:t>
            </a:r>
            <a:endParaRPr lang="en-US" dirty="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Inheritance</a:t>
            </a:r>
            <a:endParaRPr lang="en-US" dirty="0"/>
          </a:p>
        </p:txBody>
      </p:sp>
      <p:graphicFrame>
        <p:nvGraphicFramePr>
          <p:cNvPr id="61442" name="Object 2"/>
          <p:cNvGraphicFramePr>
            <a:graphicFrameLocks noChangeAspect="1"/>
          </p:cNvGraphicFramePr>
          <p:nvPr/>
        </p:nvGraphicFramePr>
        <p:xfrm>
          <a:off x="914399" y="990600"/>
          <a:ext cx="7818021" cy="4267200"/>
        </p:xfrm>
        <a:graphic>
          <a:graphicData uri="http://schemas.openxmlformats.org/presentationml/2006/ole">
            <mc:AlternateContent xmlns:mc="http://schemas.openxmlformats.org/markup-compatibility/2006">
              <mc:Choice xmlns:v="urn:schemas-microsoft-com:vml" Requires="v">
                <p:oleObj spid="_x0000_s61495" name="Visio" r:id="rId3" imgW="6791412" imgH="3706238" progId="Visio.Drawing.11">
                  <p:embed/>
                </p:oleObj>
              </mc:Choice>
              <mc:Fallback>
                <p:oleObj name="Visio" r:id="rId3" imgW="6791412" imgH="3706238"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399" y="990600"/>
                        <a:ext cx="7818021" cy="4267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Inheritance</a:t>
            </a:r>
            <a:endParaRPr lang="en-US" dirty="0"/>
          </a:p>
        </p:txBody>
      </p:sp>
      <p:sp>
        <p:nvSpPr>
          <p:cNvPr id="4" name="Content Placeholder 3"/>
          <p:cNvSpPr>
            <a:spLocks noGrp="1"/>
          </p:cNvSpPr>
          <p:nvPr>
            <p:ph idx="1"/>
          </p:nvPr>
        </p:nvSpPr>
        <p:spPr>
          <a:xfrm>
            <a:off x="914400" y="1646237"/>
            <a:ext cx="6400800" cy="868363"/>
          </a:xfrm>
        </p:spPr>
        <p:txBody>
          <a:bodyPr/>
          <a:lstStyle/>
          <a:p>
            <a:r>
              <a:rPr lang="en-US" dirty="0" smtClean="0"/>
              <a:t>It is possible to tell elements to inherit properties that are normally not inheritable.</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How to force inheritance</a:t>
            </a:r>
            <a:endParaRPr 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val="998763256"/>
              </p:ext>
            </p:extLst>
          </p:nvPr>
        </p:nvGraphicFramePr>
        <p:xfrm>
          <a:off x="685800" y="2514600"/>
          <a:ext cx="7709885" cy="3505200"/>
        </p:xfrm>
        <a:graphic>
          <a:graphicData uri="http://schemas.openxmlformats.org/presentationml/2006/ole">
            <mc:AlternateContent xmlns:mc="http://schemas.openxmlformats.org/markup-compatibility/2006">
              <mc:Choice xmlns:v="urn:schemas-microsoft-com:vml" Requires="v">
                <p:oleObj spid="_x0000_s63543" name="Visio" r:id="rId3" imgW="6298690" imgH="2863174" progId="Visio.Drawing.11">
                  <p:embed/>
                </p:oleObj>
              </mc:Choice>
              <mc:Fallback>
                <p:oleObj name="Visio" r:id="rId3" imgW="6298690" imgH="286317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 y="2514600"/>
                        <a:ext cx="7709885" cy="3505200"/>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CSS?</a:t>
            </a:r>
            <a:endParaRPr lang="en-US" dirty="0"/>
          </a:p>
        </p:txBody>
      </p:sp>
      <p:sp>
        <p:nvSpPr>
          <p:cNvPr id="4" name="Content Placeholder 3"/>
          <p:cNvSpPr>
            <a:spLocks noGrp="1"/>
          </p:cNvSpPr>
          <p:nvPr>
            <p:ph idx="1"/>
          </p:nvPr>
        </p:nvSpPr>
        <p:spPr/>
        <p:txBody>
          <a:bodyPr>
            <a:normAutofit/>
          </a:bodyPr>
          <a:lstStyle/>
          <a:p>
            <a:r>
              <a:rPr lang="en-US" dirty="0"/>
              <a:t>CSS is a language in that it has its own syntax rules. </a:t>
            </a:r>
          </a:p>
          <a:p>
            <a:r>
              <a:rPr lang="en-US" dirty="0"/>
              <a:t>CSS can be added directly to any HTML element (via the style attribute), within the </a:t>
            </a:r>
            <a:r>
              <a:rPr lang="en-US" b="1" dirty="0"/>
              <a:t>&lt;head&gt; </a:t>
            </a:r>
            <a:r>
              <a:rPr lang="en-US" dirty="0"/>
              <a:t>element, or, most commonly, in a separate text file that contains only CSS.</a:t>
            </a:r>
          </a:p>
          <a:p>
            <a:endParaRPr lang="en-US" dirty="0" smtClean="0"/>
          </a:p>
        </p:txBody>
      </p:sp>
      <p:sp>
        <p:nvSpPr>
          <p:cNvPr id="5" name="Content Placeholder 4"/>
          <p:cNvSpPr>
            <a:spLocks noGrp="1"/>
          </p:cNvSpPr>
          <p:nvPr>
            <p:ph sz="quarter" idx="13"/>
          </p:nvPr>
        </p:nvSpPr>
        <p:spPr/>
        <p:txBody>
          <a:bodyPr>
            <a:normAutofit lnSpcReduction="10000"/>
          </a:bodyPr>
          <a:lstStyle/>
          <a:p>
            <a:r>
              <a:rPr lang="en-US" dirty="0" smtClean="0"/>
              <a:t>You be styling soon</a:t>
            </a:r>
            <a:endParaRPr lang="en-US" dirty="0"/>
          </a:p>
        </p:txBody>
      </p:sp>
    </p:spTree>
    <p:extLst>
      <p:ext uri="{BB962C8B-B14F-4D97-AF65-F5344CB8AC3E}">
        <p14:creationId xmlns:p14="http://schemas.microsoft.com/office/powerpoint/2010/main" val="303045839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Inheritance</a:t>
            </a:r>
            <a:endParaRPr lang="en-US" dirty="0"/>
          </a:p>
        </p:txBody>
      </p:sp>
      <p:graphicFrame>
        <p:nvGraphicFramePr>
          <p:cNvPr id="62466" name="Object 2"/>
          <p:cNvGraphicFramePr>
            <a:graphicFrameLocks noChangeAspect="1"/>
          </p:cNvGraphicFramePr>
          <p:nvPr/>
        </p:nvGraphicFramePr>
        <p:xfrm>
          <a:off x="685799" y="1143000"/>
          <a:ext cx="7877459" cy="4191000"/>
        </p:xfrm>
        <a:graphic>
          <a:graphicData uri="http://schemas.openxmlformats.org/presentationml/2006/ole">
            <mc:AlternateContent xmlns:mc="http://schemas.openxmlformats.org/markup-compatibility/2006">
              <mc:Choice xmlns:v="urn:schemas-microsoft-com:vml" Requires="v">
                <p:oleObj spid="_x0000_s62519" name="Visio" r:id="rId3" imgW="6791412" imgH="3613015" progId="Visio.Drawing.11">
                  <p:embed/>
                </p:oleObj>
              </mc:Choice>
              <mc:Fallback>
                <p:oleObj name="Visio" r:id="rId3" imgW="6791412" imgH="361301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799" y="1143000"/>
                        <a:ext cx="7877459" cy="4191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Specificity</a:t>
            </a:r>
            <a:r>
              <a:rPr lang="en-US" dirty="0" smtClean="0"/>
              <a:t> is how the browser determines which style rule takes precedence when more than one style rule could be applied to the same element. </a:t>
            </a:r>
          </a:p>
          <a:p>
            <a:r>
              <a:rPr lang="en-US" dirty="0" smtClean="0"/>
              <a:t>The more </a:t>
            </a:r>
            <a:r>
              <a:rPr lang="en-US" i="1" dirty="0" smtClean="0"/>
              <a:t>specific</a:t>
            </a:r>
            <a:r>
              <a:rPr lang="en-US" dirty="0" smtClean="0"/>
              <a:t> the selector, the more it takes precedence (i.e., overrides the previous definition).</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Cascade Principle #2</a:t>
            </a:r>
          </a:p>
          <a:p>
            <a:endParaRPr lang="en-US"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a:t>
            </a:r>
            <a:endParaRPr lang="en-US" dirty="0"/>
          </a:p>
        </p:txBody>
      </p:sp>
      <p:sp>
        <p:nvSpPr>
          <p:cNvPr id="3" name="Content Placeholder 2"/>
          <p:cNvSpPr>
            <a:spLocks noGrp="1"/>
          </p:cNvSpPr>
          <p:nvPr>
            <p:ph idx="1"/>
          </p:nvPr>
        </p:nvSpPr>
        <p:spPr/>
        <p:txBody>
          <a:bodyPr/>
          <a:lstStyle/>
          <a:p>
            <a:r>
              <a:rPr lang="en-US" dirty="0" smtClean="0"/>
              <a:t>The way that specificity works in the browser is that the browser assigns a weight to each style rule.</a:t>
            </a:r>
          </a:p>
          <a:p>
            <a:r>
              <a:rPr lang="en-US" dirty="0" smtClean="0"/>
              <a:t>When several rules apply, the one with the greatest weight takes precedence.</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How it works</a:t>
            </a:r>
            <a:endParaRPr lang="en-US" dirty="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a:t>
            </a:r>
            <a:endParaRPr lang="en-US" dirty="0"/>
          </a:p>
        </p:txBody>
      </p:sp>
      <p:graphicFrame>
        <p:nvGraphicFramePr>
          <p:cNvPr id="64514" name="Object 2"/>
          <p:cNvGraphicFramePr>
            <a:graphicFrameLocks noChangeAspect="1"/>
          </p:cNvGraphicFramePr>
          <p:nvPr>
            <p:extLst>
              <p:ext uri="{D42A27DB-BD31-4B8C-83A1-F6EECF244321}">
                <p14:modId xmlns:p14="http://schemas.microsoft.com/office/powerpoint/2010/main" val="3620566820"/>
              </p:ext>
            </p:extLst>
          </p:nvPr>
        </p:nvGraphicFramePr>
        <p:xfrm>
          <a:off x="3048000" y="1382108"/>
          <a:ext cx="7462728" cy="5008185"/>
        </p:xfrm>
        <a:graphic>
          <a:graphicData uri="http://schemas.openxmlformats.org/presentationml/2006/ole">
            <mc:AlternateContent xmlns:mc="http://schemas.openxmlformats.org/markup-compatibility/2006">
              <mc:Choice xmlns:v="urn:schemas-microsoft-com:vml" Requires="v">
                <p:oleObj spid="_x0000_s64567" name="Visio" r:id="rId3" imgW="6216569" imgH="4172355" progId="Visio.Drawing.11">
                  <p:embed/>
                </p:oleObj>
              </mc:Choice>
              <mc:Fallback>
                <p:oleObj name="Visio" r:id="rId3" imgW="6216569" imgH="4172355"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8000" y="1382108"/>
                        <a:ext cx="7462728" cy="5008185"/>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
        <p:nvSpPr>
          <p:cNvPr id="10" name="Rectangle 9"/>
          <p:cNvSpPr/>
          <p:nvPr/>
        </p:nvSpPr>
        <p:spPr>
          <a:xfrm>
            <a:off x="267556" y="1313764"/>
            <a:ext cx="2362200" cy="769441"/>
          </a:xfrm>
          <a:prstGeom prst="rect">
            <a:avLst/>
          </a:prstGeom>
        </p:spPr>
        <p:txBody>
          <a:bodyPr wrap="square">
            <a:spAutoFit/>
          </a:bodyPr>
          <a:lstStyle/>
          <a:p>
            <a:r>
              <a:rPr lang="en-US" sz="1100" dirty="0" smtClean="0"/>
              <a:t>These color and font-weight properties are inheritable and thus potentially applicable to all the child elements contained within the body.</a:t>
            </a:r>
            <a:endParaRPr lang="en-US" sz="1100" dirty="0"/>
          </a:p>
        </p:txBody>
      </p:sp>
      <p:sp>
        <p:nvSpPr>
          <p:cNvPr id="11" name="Right Arrow 10"/>
          <p:cNvSpPr/>
          <p:nvPr/>
        </p:nvSpPr>
        <p:spPr>
          <a:xfrm>
            <a:off x="2759467" y="1546085"/>
            <a:ext cx="3048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259850" y="2147277"/>
            <a:ext cx="2362200" cy="1107996"/>
          </a:xfrm>
          <a:prstGeom prst="rect">
            <a:avLst/>
          </a:prstGeom>
        </p:spPr>
        <p:txBody>
          <a:bodyPr wrap="square">
            <a:spAutoFit/>
          </a:bodyPr>
          <a:lstStyle/>
          <a:p>
            <a:r>
              <a:rPr lang="en-US" sz="1100" dirty="0" smtClean="0"/>
              <a:t>However, because the &lt;div&gt; and &lt;p&gt; elements also have the same properties set, they </a:t>
            </a:r>
            <a:r>
              <a:rPr lang="en-US" sz="1100" i="1" dirty="0" smtClean="0"/>
              <a:t>override</a:t>
            </a:r>
            <a:r>
              <a:rPr lang="en-US" sz="1100" dirty="0" smtClean="0"/>
              <a:t> the value defined for the &lt;body&gt; element because their selectors (div and p) are </a:t>
            </a:r>
            <a:r>
              <a:rPr lang="en-US" sz="1100" dirty="0" smtClean="0">
                <a:solidFill>
                  <a:schemeClr val="accent1"/>
                </a:solidFill>
              </a:rPr>
              <a:t>more specific</a:t>
            </a:r>
            <a:r>
              <a:rPr lang="en-US" sz="1100" dirty="0" smtClean="0"/>
              <a:t>.</a:t>
            </a:r>
            <a:endParaRPr lang="en-US" sz="1100" dirty="0"/>
          </a:p>
        </p:txBody>
      </p:sp>
      <p:sp>
        <p:nvSpPr>
          <p:cNvPr id="13" name="Right Arrow 12"/>
          <p:cNvSpPr/>
          <p:nvPr/>
        </p:nvSpPr>
        <p:spPr>
          <a:xfrm rot="19679767">
            <a:off x="2700489" y="2231886"/>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rot="1752178">
            <a:off x="2701076" y="2807872"/>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381000" y="3359385"/>
            <a:ext cx="2209800" cy="769441"/>
          </a:xfrm>
          <a:prstGeom prst="rect">
            <a:avLst/>
          </a:prstGeom>
        </p:spPr>
        <p:txBody>
          <a:bodyPr wrap="square">
            <a:spAutoFit/>
          </a:bodyPr>
          <a:lstStyle/>
          <a:p>
            <a:r>
              <a:rPr lang="en-US" sz="1100" b="1" dirty="0" smtClean="0"/>
              <a:t>Class selectors </a:t>
            </a:r>
            <a:r>
              <a:rPr lang="en-US" sz="1100" dirty="0" smtClean="0"/>
              <a:t>are </a:t>
            </a:r>
            <a:r>
              <a:rPr lang="en-US" sz="1100" dirty="0">
                <a:solidFill>
                  <a:schemeClr val="accent1"/>
                </a:solidFill>
              </a:rPr>
              <a:t>more specific </a:t>
            </a:r>
            <a:r>
              <a:rPr lang="en-US" sz="1100" dirty="0" smtClean="0"/>
              <a:t>than element selectors, and thus take precedence and override element selectors.</a:t>
            </a:r>
            <a:endParaRPr lang="en-US" sz="1100" dirty="0"/>
          </a:p>
        </p:txBody>
      </p:sp>
      <p:sp>
        <p:nvSpPr>
          <p:cNvPr id="16" name="Right Arrow 15"/>
          <p:cNvSpPr/>
          <p:nvPr/>
        </p:nvSpPr>
        <p:spPr>
          <a:xfrm>
            <a:off x="2743200" y="3519225"/>
            <a:ext cx="3048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85800" y="4572000"/>
            <a:ext cx="2209800" cy="769441"/>
          </a:xfrm>
          <a:prstGeom prst="rect">
            <a:avLst/>
          </a:prstGeom>
        </p:spPr>
        <p:txBody>
          <a:bodyPr wrap="square">
            <a:spAutoFit/>
          </a:bodyPr>
          <a:lstStyle/>
          <a:p>
            <a:r>
              <a:rPr lang="en-US" sz="1100" b="1" dirty="0" smtClean="0"/>
              <a:t>Id selectors </a:t>
            </a:r>
            <a:r>
              <a:rPr lang="en-US" sz="1100" dirty="0" smtClean="0"/>
              <a:t>are </a:t>
            </a:r>
            <a:r>
              <a:rPr lang="en-US" sz="1100" dirty="0">
                <a:solidFill>
                  <a:schemeClr val="accent1"/>
                </a:solidFill>
              </a:rPr>
              <a:t>more specific </a:t>
            </a:r>
            <a:r>
              <a:rPr lang="en-US" sz="1100" dirty="0" smtClean="0"/>
              <a:t>than class selectors, and thus take precedence and override class selectors.</a:t>
            </a:r>
            <a:endParaRPr lang="en-US" sz="1100" dirty="0"/>
          </a:p>
        </p:txBody>
      </p:sp>
      <p:sp>
        <p:nvSpPr>
          <p:cNvPr id="18" name="Right Arrow 17"/>
          <p:cNvSpPr/>
          <p:nvPr/>
        </p:nvSpPr>
        <p:spPr>
          <a:xfrm rot="19679767">
            <a:off x="2760422" y="4198013"/>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 Algorithm</a:t>
            </a:r>
            <a:endParaRPr lang="en-US" dirty="0"/>
          </a:p>
        </p:txBody>
      </p:sp>
      <p:sp>
        <p:nvSpPr>
          <p:cNvPr id="3" name="Content Placeholder 2"/>
          <p:cNvSpPr>
            <a:spLocks noGrp="1"/>
          </p:cNvSpPr>
          <p:nvPr>
            <p:ph idx="1"/>
          </p:nvPr>
        </p:nvSpPr>
        <p:spPr/>
        <p:txBody>
          <a:bodyPr/>
          <a:lstStyle/>
          <a:p>
            <a:r>
              <a:rPr lang="en-US" dirty="0" smtClean="0"/>
              <a:t>First count 1 if the declaration is from a 'style' attribute in the HTML, 0 otherwise (let that value = a). </a:t>
            </a:r>
          </a:p>
          <a:p>
            <a:r>
              <a:rPr lang="en-US" dirty="0" smtClean="0"/>
              <a:t>Count the number of ID attributes in the selector (let that value = b).  </a:t>
            </a:r>
          </a:p>
          <a:p>
            <a:r>
              <a:rPr lang="en-US" dirty="0" smtClean="0"/>
              <a:t>Count the number of other attributes and pseudo-classes in the selector (let that value = c). </a:t>
            </a:r>
          </a:p>
          <a:p>
            <a:r>
              <a:rPr lang="en-US" dirty="0" smtClean="0"/>
              <a:t>Count the number of element names and pseudo-elements in the selector (let that value = d). </a:t>
            </a:r>
          </a:p>
          <a:p>
            <a:r>
              <a:rPr lang="en-US" dirty="0" smtClean="0"/>
              <a:t>Finally, concatenate the four numbers </a:t>
            </a:r>
            <a:r>
              <a:rPr lang="en-US" dirty="0" err="1" smtClean="0"/>
              <a:t>a+b+c+d</a:t>
            </a:r>
            <a:r>
              <a:rPr lang="en-US" dirty="0" smtClean="0"/>
              <a:t> together to calculate the selector’s specificity.</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The algorithm that is used to determine specificity  is :</a:t>
            </a:r>
            <a:endParaRPr lang="en-US" dirty="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Specificity Algorithm</a:t>
            </a:r>
            <a:endParaRPr lang="en-US" dirty="0"/>
          </a:p>
        </p:txBody>
      </p:sp>
      <p:graphicFrame>
        <p:nvGraphicFramePr>
          <p:cNvPr id="65538" name="Object 2"/>
          <p:cNvGraphicFramePr>
            <a:graphicFrameLocks noChangeAspect="1"/>
          </p:cNvGraphicFramePr>
          <p:nvPr/>
        </p:nvGraphicFramePr>
        <p:xfrm>
          <a:off x="914401" y="796925"/>
          <a:ext cx="5330464" cy="5680075"/>
        </p:xfrm>
        <a:graphic>
          <a:graphicData uri="http://schemas.openxmlformats.org/presentationml/2006/ole">
            <mc:AlternateContent xmlns:mc="http://schemas.openxmlformats.org/markup-compatibility/2006">
              <mc:Choice xmlns:v="urn:schemas-microsoft-com:vml" Requires="v">
                <p:oleObj spid="_x0000_s65591" name="Visio" r:id="rId3" imgW="5687919" imgH="6061143" progId="Visio.Drawing.11">
                  <p:embed/>
                </p:oleObj>
              </mc:Choice>
              <mc:Fallback>
                <p:oleObj name="Visio" r:id="rId3" imgW="5687919" imgH="60611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1" y="796925"/>
                        <a:ext cx="5330464" cy="56800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3" name="Content Placeholder 2"/>
          <p:cNvSpPr>
            <a:spLocks noGrp="1"/>
          </p:cNvSpPr>
          <p:nvPr>
            <p:ph idx="1"/>
          </p:nvPr>
        </p:nvSpPr>
        <p:spPr/>
        <p:txBody>
          <a:bodyPr/>
          <a:lstStyle/>
          <a:p>
            <a:r>
              <a:rPr lang="en-US" dirty="0" smtClean="0"/>
              <a:t>When inheritance and specificity cannot determine style precedence, the principle of  </a:t>
            </a:r>
            <a:r>
              <a:rPr lang="en-US" b="1" dirty="0" smtClean="0">
                <a:solidFill>
                  <a:schemeClr val="accent1"/>
                </a:solidFill>
              </a:rPr>
              <a:t>location</a:t>
            </a:r>
            <a:r>
              <a:rPr lang="en-US" dirty="0" smtClean="0"/>
              <a:t> will be used.</a:t>
            </a:r>
          </a:p>
          <a:p>
            <a:r>
              <a:rPr lang="en-US" dirty="0" smtClean="0"/>
              <a:t>The principle of location is that when rules have the same specificity, then the latest are given more weight.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Cascade Principle #3</a:t>
            </a:r>
          </a:p>
          <a:p>
            <a:endParaRPr lang="en-US" dirty="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graphicFrame>
        <p:nvGraphicFramePr>
          <p:cNvPr id="66562" name="Object 2"/>
          <p:cNvGraphicFramePr>
            <a:graphicFrameLocks noChangeAspect="1"/>
          </p:cNvGraphicFramePr>
          <p:nvPr>
            <p:extLst>
              <p:ext uri="{D42A27DB-BD31-4B8C-83A1-F6EECF244321}">
                <p14:modId xmlns:p14="http://schemas.microsoft.com/office/powerpoint/2010/main" val="3438988948"/>
              </p:ext>
            </p:extLst>
          </p:nvPr>
        </p:nvGraphicFramePr>
        <p:xfrm>
          <a:off x="838200" y="838200"/>
          <a:ext cx="6172200" cy="5185336"/>
        </p:xfrm>
        <a:graphic>
          <a:graphicData uri="http://schemas.openxmlformats.org/presentationml/2006/ole">
            <mc:AlternateContent xmlns:mc="http://schemas.openxmlformats.org/markup-compatibility/2006">
              <mc:Choice xmlns:v="urn:schemas-microsoft-com:vml" Requires="v">
                <p:oleObj spid="_x0000_s66615" name="Visio" r:id="rId3" imgW="5698995" imgH="4787900" progId="Visio.Drawing.11">
                  <p:embed/>
                </p:oleObj>
              </mc:Choice>
              <mc:Fallback>
                <p:oleObj name="Visio" r:id="rId3" imgW="5698995" imgH="47879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838200"/>
                        <a:ext cx="6172200" cy="518533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 name="TextBox 2"/>
          <p:cNvSpPr txBox="1"/>
          <p:nvPr/>
        </p:nvSpPr>
        <p:spPr>
          <a:xfrm>
            <a:off x="3124200" y="5809565"/>
            <a:ext cx="5518690" cy="646331"/>
          </a:xfrm>
          <a:prstGeom prst="rect">
            <a:avLst/>
          </a:prstGeom>
          <a:noFill/>
        </p:spPr>
        <p:txBody>
          <a:bodyPr wrap="none" rtlCol="0">
            <a:spAutoFit/>
          </a:bodyPr>
          <a:lstStyle/>
          <a:p>
            <a:r>
              <a:rPr lang="en-US" dirty="0"/>
              <a:t>Can you guess what will be the color of the sample text ?</a:t>
            </a:r>
          </a:p>
          <a:p>
            <a:endParaRPr lang="en-US" dirty="0"/>
          </a:p>
        </p:txBody>
      </p:sp>
      <p:sp>
        <p:nvSpPr>
          <p:cNvPr id="5" name="Right Arrow 4"/>
          <p:cNvSpPr/>
          <p:nvPr/>
        </p:nvSpPr>
        <p:spPr>
          <a:xfrm rot="13482828">
            <a:off x="2971800" y="5562600"/>
            <a:ext cx="304800" cy="24696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4" name="Content Placeholder 3"/>
          <p:cNvSpPr>
            <a:spLocks noGrp="1"/>
          </p:cNvSpPr>
          <p:nvPr>
            <p:ph idx="1"/>
          </p:nvPr>
        </p:nvSpPr>
        <p:spPr>
          <a:xfrm>
            <a:off x="914400" y="838200"/>
            <a:ext cx="6705600" cy="304800"/>
          </a:xfrm>
        </p:spPr>
        <p:txBody>
          <a:bodyPr>
            <a:normAutofit fontScale="70000" lnSpcReduction="20000"/>
          </a:bodyPr>
          <a:lstStyle/>
          <a:p>
            <a:r>
              <a:rPr lang="en-US" dirty="0" smtClean="0"/>
              <a:t>What color would the sample text be if there wasn’t an inline style definition?</a:t>
            </a:r>
            <a:endParaRPr lang="en-US" dirty="0"/>
          </a:p>
        </p:txBody>
      </p:sp>
      <p:graphicFrame>
        <p:nvGraphicFramePr>
          <p:cNvPr id="66562" name="Object 2"/>
          <p:cNvGraphicFramePr>
            <a:graphicFrameLocks noChangeAspect="1"/>
          </p:cNvGraphicFramePr>
          <p:nvPr/>
        </p:nvGraphicFramePr>
        <p:xfrm>
          <a:off x="990600" y="1295400"/>
          <a:ext cx="6172200" cy="5185336"/>
        </p:xfrm>
        <a:graphic>
          <a:graphicData uri="http://schemas.openxmlformats.org/presentationml/2006/ole">
            <mc:AlternateContent xmlns:mc="http://schemas.openxmlformats.org/markup-compatibility/2006">
              <mc:Choice xmlns:v="urn:schemas-microsoft-com:vml" Requires="v">
                <p:oleObj spid="_x0000_s67639" name="Visio" r:id="rId3" imgW="5698995" imgH="4787900" progId="Visio.Drawing.11">
                  <p:embed/>
                </p:oleObj>
              </mc:Choice>
              <mc:Fallback>
                <p:oleObj name="Visio" r:id="rId3" imgW="5698995" imgH="47879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295400"/>
                        <a:ext cx="6172200" cy="518533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Location</a:t>
            </a:r>
            <a:endParaRPr lang="en-US" dirty="0"/>
          </a:p>
        </p:txBody>
      </p:sp>
      <p:sp>
        <p:nvSpPr>
          <p:cNvPr id="3" name="Content Placeholder 2"/>
          <p:cNvSpPr>
            <a:spLocks noGrp="1"/>
          </p:cNvSpPr>
          <p:nvPr>
            <p:ph idx="1"/>
          </p:nvPr>
        </p:nvSpPr>
        <p:spPr/>
        <p:txBody>
          <a:bodyPr/>
          <a:lstStyle/>
          <a:p>
            <a:r>
              <a:rPr lang="en-US" dirty="0" smtClean="0"/>
              <a:t>There is one exception to the principle of location. </a:t>
            </a:r>
          </a:p>
          <a:p>
            <a:r>
              <a:rPr lang="en-US" dirty="0" smtClean="0"/>
              <a:t>If a property is marked with </a:t>
            </a:r>
            <a:r>
              <a:rPr lang="en-US" dirty="0" smtClean="0">
                <a:solidFill>
                  <a:schemeClr val="accent1"/>
                </a:solidFill>
              </a:rPr>
              <a:t>!important </a:t>
            </a:r>
            <a:r>
              <a:rPr lang="en-US" dirty="0" smtClean="0"/>
              <a:t>in an author-created style rule, then it will override any other author-created style regardless of its location. </a:t>
            </a:r>
          </a:p>
          <a:p>
            <a:r>
              <a:rPr lang="en-US" dirty="0" smtClean="0"/>
              <a:t>The only exception is a style marked with !important in an user style sheet; such a rule will override all others.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There’s always an exception</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Benefits of CSS</a:t>
            </a:r>
            <a:endParaRPr lang="en-US" dirty="0"/>
          </a:p>
        </p:txBody>
      </p:sp>
      <p:sp>
        <p:nvSpPr>
          <p:cNvPr id="3" name="Content Placeholder 2"/>
          <p:cNvSpPr>
            <a:spLocks noGrp="1"/>
          </p:cNvSpPr>
          <p:nvPr>
            <p:ph idx="1"/>
          </p:nvPr>
        </p:nvSpPr>
        <p:spPr/>
        <p:txBody>
          <a:bodyPr>
            <a:normAutofit fontScale="92500"/>
          </a:bodyPr>
          <a:lstStyle/>
          <a:p>
            <a:pPr marL="342900" indent="-342900">
              <a:buFont typeface="Arial" panose="020B0604020202020204" pitchFamily="34" charset="0"/>
              <a:buChar char="•"/>
            </a:pPr>
            <a:r>
              <a:rPr lang="en-US" dirty="0" smtClean="0"/>
              <a:t>The degree of formatting control in CSS is significantly better than that provided in HTML. </a:t>
            </a:r>
          </a:p>
          <a:p>
            <a:pPr marL="342900" indent="-342900">
              <a:buFont typeface="Arial" panose="020B0604020202020204" pitchFamily="34" charset="0"/>
              <a:buChar char="•"/>
            </a:pPr>
            <a:r>
              <a:rPr lang="en-US" dirty="0" smtClean="0"/>
              <a:t>Web sites become significantly more maintainable because all formatting can be centralized into one, or a small handful, of CSS files.</a:t>
            </a:r>
          </a:p>
          <a:p>
            <a:pPr marL="342900" indent="-342900">
              <a:buFont typeface="Arial" panose="020B0604020202020204" pitchFamily="34" charset="0"/>
              <a:buChar char="•"/>
            </a:pPr>
            <a:r>
              <a:rPr lang="en-US" dirty="0" smtClean="0"/>
              <a:t>CSS-driven sites are more accessible.</a:t>
            </a:r>
          </a:p>
          <a:p>
            <a:pPr marL="342900" indent="-342900">
              <a:buFont typeface="Arial" panose="020B0604020202020204" pitchFamily="34" charset="0"/>
              <a:buChar char="•"/>
            </a:pPr>
            <a:r>
              <a:rPr lang="en-US" dirty="0" smtClean="0"/>
              <a:t>A site built using a centralized set of CSS files for all presentation will also be quicker to download because each individual HTML file will contain less markup.</a:t>
            </a:r>
          </a:p>
          <a:p>
            <a:pPr marL="342900" indent="-342900">
              <a:buFont typeface="Arial" panose="020B0604020202020204" pitchFamily="34" charset="0"/>
              <a:buChar char="•"/>
            </a:pPr>
            <a:r>
              <a:rPr lang="en-US" dirty="0" smtClean="0"/>
              <a:t>CSS can be used to adopt a page for different output mediums.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Why using CSS is a better way of describing presentation than HTML</a:t>
            </a:r>
            <a:endParaRPr lang="en-US" dirty="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The</a:t>
            </a:r>
            <a:r>
              <a:rPr lang="en-US" dirty="0" smtClean="0">
                <a:solidFill>
                  <a:schemeClr val="tx2"/>
                </a:solidFill>
              </a:rPr>
              <a:t> BOX </a:t>
            </a:r>
            <a:r>
              <a:rPr lang="en-US" dirty="0" smtClean="0"/>
              <a:t>MODEL</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6</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Box Model</a:t>
            </a:r>
            <a:endParaRPr lang="en-US" dirty="0"/>
          </a:p>
        </p:txBody>
      </p:sp>
      <p:sp>
        <p:nvSpPr>
          <p:cNvPr id="3" name="Content Placeholder 2"/>
          <p:cNvSpPr>
            <a:spLocks noGrp="1"/>
          </p:cNvSpPr>
          <p:nvPr>
            <p:ph idx="1"/>
          </p:nvPr>
        </p:nvSpPr>
        <p:spPr/>
        <p:txBody>
          <a:bodyPr/>
          <a:lstStyle/>
          <a:p>
            <a:r>
              <a:rPr lang="en-US" dirty="0" smtClean="0"/>
              <a:t>In CSS, all HTML elements exist within an </a:t>
            </a:r>
            <a:r>
              <a:rPr lang="en-US" b="1" dirty="0" smtClean="0">
                <a:solidFill>
                  <a:schemeClr val="accent1"/>
                </a:solidFill>
              </a:rPr>
              <a:t>element box</a:t>
            </a:r>
            <a:r>
              <a:rPr lang="en-US" dirty="0" smtClean="0"/>
              <a:t>. </a:t>
            </a:r>
          </a:p>
          <a:p>
            <a:r>
              <a:rPr lang="en-US" dirty="0" smtClean="0"/>
              <a:t>It is absolutely essential that you familiarize yourself with the terminology and relationship of the CSS properties within the element box.</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Time to think inside the box</a:t>
            </a:r>
            <a:endParaRPr lang="en-US"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The Box Model</a:t>
            </a:r>
            <a:endParaRPr lang="en-US" dirty="0"/>
          </a:p>
        </p:txBody>
      </p:sp>
      <p:graphicFrame>
        <p:nvGraphicFramePr>
          <p:cNvPr id="68610" name="Object 2"/>
          <p:cNvGraphicFramePr>
            <a:graphicFrameLocks noChangeAspect="1"/>
          </p:cNvGraphicFramePr>
          <p:nvPr/>
        </p:nvGraphicFramePr>
        <p:xfrm>
          <a:off x="1066800" y="990600"/>
          <a:ext cx="4648200" cy="5415206"/>
        </p:xfrm>
        <a:graphic>
          <a:graphicData uri="http://schemas.openxmlformats.org/presentationml/2006/ole">
            <mc:AlternateContent xmlns:mc="http://schemas.openxmlformats.org/markup-compatibility/2006">
              <mc:Choice xmlns:v="urn:schemas-microsoft-com:vml" Requires="v">
                <p:oleObj spid="_x0000_s68663" name="Visio" r:id="rId3" imgW="4155995" imgH="4841943" progId="Visio.Drawing.11">
                  <p:embed/>
                </p:oleObj>
              </mc:Choice>
              <mc:Fallback>
                <p:oleObj name="Visio" r:id="rId3" imgW="4155995" imgH="484194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990600"/>
                        <a:ext cx="4648200" cy="541520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p:txBody>
          <a:bodyPr/>
          <a:lstStyle/>
          <a:p>
            <a:r>
              <a:rPr lang="en-US" dirty="0" smtClean="0"/>
              <a:t>The background color or image of an element fills an element out to its border (if it has one that is). </a:t>
            </a:r>
          </a:p>
          <a:p>
            <a:r>
              <a:rPr lang="en-US" dirty="0" smtClean="0"/>
              <a:t>In contemporary web design, it has become extremely common too use CSS to display purely presentational images (such as background gradients and patterns, decorative images, etc) rather than using the &lt;</a:t>
            </a:r>
            <a:r>
              <a:rPr lang="en-US" dirty="0" err="1" smtClean="0"/>
              <a:t>img</a:t>
            </a:r>
            <a:r>
              <a:rPr lang="en-US" dirty="0" smtClean="0"/>
              <a:t>&gt; element.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Box Model Property #1</a:t>
            </a:r>
            <a:endParaRPr lang="en-US" dirty="0"/>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Background Properties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30568005"/>
              </p:ext>
            </p:extLst>
          </p:nvPr>
        </p:nvGraphicFramePr>
        <p:xfrm>
          <a:off x="1066800" y="990600"/>
          <a:ext cx="7010400" cy="5333999"/>
        </p:xfrm>
        <a:graphic>
          <a:graphicData uri="http://schemas.openxmlformats.org/drawingml/2006/table">
            <a:tbl>
              <a:tblPr firstRow="1" firstCol="1">
                <a:tableStyleId>{5C22544A-7EE6-4342-B048-85BDC9FD1C3A}</a:tableStyleId>
              </a:tblPr>
              <a:tblGrid>
                <a:gridCol w="2389987">
                  <a:extLst>
                    <a:ext uri="{9D8B030D-6E8A-4147-A177-3AD203B41FA5}">
                      <a16:colId xmlns:a16="http://schemas.microsoft.com/office/drawing/2014/main" val="20000"/>
                    </a:ext>
                  </a:extLst>
                </a:gridCol>
                <a:gridCol w="4620413">
                  <a:extLst>
                    <a:ext uri="{9D8B030D-6E8A-4147-A177-3AD203B41FA5}">
                      <a16:colId xmlns:a16="http://schemas.microsoft.com/office/drawing/2014/main" val="20001"/>
                    </a:ext>
                  </a:extLst>
                </a:gridCol>
              </a:tblGrid>
              <a:tr h="201078">
                <a:tc>
                  <a:txBody>
                    <a:bodyPr/>
                    <a:lstStyle/>
                    <a:p>
                      <a:pPr marL="0" marR="0">
                        <a:lnSpc>
                          <a:spcPts val="1500"/>
                        </a:lnSpc>
                        <a:spcBef>
                          <a:spcPts val="0"/>
                        </a:spcBef>
                        <a:spcAft>
                          <a:spcPts val="1400"/>
                        </a:spcAft>
                      </a:pPr>
                      <a:r>
                        <a:rPr lang="en-US" sz="1600" dirty="0"/>
                        <a:t>Property</a:t>
                      </a:r>
                      <a:endParaRPr lang="en-US" sz="1600" dirty="0">
                        <a:solidFill>
                          <a:srgbClr val="1F497D"/>
                        </a:solidFill>
                        <a:latin typeface="Calibri"/>
                        <a:ea typeface="Calibri"/>
                        <a:cs typeface="Times New Roman"/>
                      </a:endParaRPr>
                    </a:p>
                  </a:txBody>
                  <a:tcPr marL="56271" marR="56271" marT="0" marB="0"/>
                </a:tc>
                <a:tc>
                  <a:txBody>
                    <a:bodyPr/>
                    <a:lstStyle/>
                    <a:p>
                      <a:pPr marL="0" marR="0">
                        <a:lnSpc>
                          <a:spcPts val="1500"/>
                        </a:lnSpc>
                        <a:spcBef>
                          <a:spcPts val="0"/>
                        </a:spcBef>
                        <a:spcAft>
                          <a:spcPts val="1400"/>
                        </a:spcAft>
                      </a:pPr>
                      <a:r>
                        <a:rPr lang="en-US" sz="1600"/>
                        <a:t>Description</a:t>
                      </a:r>
                      <a:endParaRPr lang="en-US" sz="1600">
                        <a:solidFill>
                          <a:srgbClr val="1F497D"/>
                        </a:solidFill>
                        <a:latin typeface="Calibri"/>
                        <a:ea typeface="Calibri"/>
                        <a:cs typeface="Times New Roman"/>
                      </a:endParaRPr>
                    </a:p>
                  </a:txBody>
                  <a:tcPr marL="56271" marR="56271" marT="0" marB="0"/>
                </a:tc>
                <a:extLst>
                  <a:ext uri="{0D108BD9-81ED-4DB2-BD59-A6C34878D82A}">
                    <a16:rowId xmlns:a16="http://schemas.microsoft.com/office/drawing/2014/main" val="10000"/>
                  </a:ext>
                </a:extLst>
              </a:tr>
              <a:tr h="832793">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A combined short-hand property that allows you to set the background values in one property. While you can omit properties with the short-hand, do remember that any omitted properties will be set to their default value.</a:t>
                      </a:r>
                      <a:endParaRPr lang="en-US" sz="1100">
                        <a:latin typeface="Calibri"/>
                        <a:ea typeface="Times New Roman"/>
                        <a:cs typeface="Times New Roman"/>
                      </a:endParaRPr>
                    </a:p>
                  </a:txBody>
                  <a:tcPr marL="56271" marR="56271" marT="0" marB="0"/>
                </a:tc>
                <a:extLst>
                  <a:ext uri="{0D108BD9-81ED-4DB2-BD59-A6C34878D82A}">
                    <a16:rowId xmlns:a16="http://schemas.microsoft.com/office/drawing/2014/main" val="10001"/>
                  </a:ext>
                </a:extLst>
              </a:tr>
              <a:tr h="61949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dirty="0"/>
                        <a:t>background-attachment</a:t>
                      </a:r>
                      <a:endParaRPr lang="en-US" sz="1050" dirty="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Specifies whether the background image scrolls with the document (default) or remains fixed. Possible values are: fixed, scroll.</a:t>
                      </a:r>
                      <a:endParaRPr lang="en-US" sz="1100">
                        <a:latin typeface="Calibri"/>
                        <a:ea typeface="Times New Roman"/>
                        <a:cs typeface="Times New Roman"/>
                      </a:endParaRPr>
                    </a:p>
                  </a:txBody>
                  <a:tcPr marL="56271" marR="56271" marT="0" marB="0"/>
                </a:tc>
                <a:extLst>
                  <a:ext uri="{0D108BD9-81ED-4DB2-BD59-A6C34878D82A}">
                    <a16:rowId xmlns:a16="http://schemas.microsoft.com/office/drawing/2014/main" val="10002"/>
                  </a:ext>
                </a:extLst>
              </a:tr>
              <a:tr h="349671">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background-color</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Sets the background color of the element. </a:t>
                      </a:r>
                      <a:endParaRPr lang="en-US" sz="1100" dirty="0">
                        <a:latin typeface="Calibri"/>
                        <a:ea typeface="Times New Roman"/>
                        <a:cs typeface="Times New Roman"/>
                      </a:endParaRPr>
                    </a:p>
                  </a:txBody>
                  <a:tcPr marL="56271" marR="56271" marT="0" marB="0"/>
                </a:tc>
                <a:extLst>
                  <a:ext uri="{0D108BD9-81ED-4DB2-BD59-A6C34878D82A}">
                    <a16:rowId xmlns:a16="http://schemas.microsoft.com/office/drawing/2014/main" val="10003"/>
                  </a:ext>
                </a:extLst>
              </a:tr>
              <a:tr h="832793">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background-image</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a:t>Specifies the background image (which is generally a jpeg, gif, or png file) for the element. Note that the URL is relative to the CSS file and not the HTML. CSS3 introduced the ability to specify multiple background images.</a:t>
                      </a:r>
                      <a:endParaRPr lang="en-US" sz="1100">
                        <a:latin typeface="Calibri"/>
                        <a:ea typeface="Times New Roman"/>
                        <a:cs typeface="Times New Roman"/>
                      </a:endParaRPr>
                    </a:p>
                  </a:txBody>
                  <a:tcPr marL="56271" marR="56271" marT="0" marB="0"/>
                </a:tc>
                <a:extLst>
                  <a:ext uri="{0D108BD9-81ED-4DB2-BD59-A6C34878D82A}">
                    <a16:rowId xmlns:a16="http://schemas.microsoft.com/office/drawing/2014/main" val="10004"/>
                  </a:ext>
                </a:extLst>
              </a:tr>
              <a:tr h="1258956">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background-position</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Specifies where on the element the background image will be placed. Some possible values include: bottom, center, left, and right. You can also supply a pixel or percentage numeric position value as well. When supplying a numeric value, you must supply a horizontal/vertical pair; this value indicates its distance from the top left corner of the </a:t>
                      </a:r>
                      <a:r>
                        <a:rPr lang="en-US" sz="1100" dirty="0" smtClean="0"/>
                        <a:t>element.</a:t>
                      </a:r>
                      <a:endParaRPr lang="en-US" sz="1100" dirty="0">
                        <a:latin typeface="Calibri"/>
                        <a:ea typeface="Times New Roman"/>
                        <a:cs typeface="Times New Roman"/>
                      </a:endParaRPr>
                    </a:p>
                  </a:txBody>
                  <a:tcPr marL="56271" marR="56271" marT="0" marB="0"/>
                </a:tc>
                <a:extLst>
                  <a:ext uri="{0D108BD9-81ED-4DB2-BD59-A6C34878D82A}">
                    <a16:rowId xmlns:a16="http://schemas.microsoft.com/office/drawing/2014/main" val="10005"/>
                  </a:ext>
                </a:extLst>
              </a:tr>
              <a:tr h="832579">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background-repeat</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Determines whether the background image will be repeated. This is a common technique for creating a tiled background (it is in fact the default behavior</a:t>
                      </a:r>
                      <a:r>
                        <a:rPr lang="en-US" sz="1100" dirty="0" smtClean="0"/>
                        <a:t>). </a:t>
                      </a:r>
                      <a:r>
                        <a:rPr lang="en-US" sz="1100" dirty="0"/>
                        <a:t>Possible values are: repeat, repeat-x, repeat-y, and no-repeat.</a:t>
                      </a:r>
                      <a:endParaRPr lang="en-US" sz="1100" dirty="0">
                        <a:latin typeface="Calibri"/>
                        <a:ea typeface="Times New Roman"/>
                        <a:cs typeface="Times New Roman"/>
                      </a:endParaRPr>
                    </a:p>
                  </a:txBody>
                  <a:tcPr marL="56271" marR="56271" marT="0" marB="0"/>
                </a:tc>
                <a:extLst>
                  <a:ext uri="{0D108BD9-81ED-4DB2-BD59-A6C34878D82A}">
                    <a16:rowId xmlns:a16="http://schemas.microsoft.com/office/drawing/2014/main" val="10006"/>
                  </a:ext>
                </a:extLst>
              </a:tr>
              <a:tr h="406631">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050"/>
                        <a:t>background-size</a:t>
                      </a:r>
                      <a:endParaRPr lang="en-US" sz="1050">
                        <a:latin typeface="Consolas"/>
                        <a:ea typeface="Calibri"/>
                        <a:cs typeface="Times New Roman"/>
                      </a:endParaRPr>
                    </a:p>
                  </a:txBody>
                  <a:tcPr marL="56271" marR="56271" marT="0" marB="0"/>
                </a:tc>
                <a:tc>
                  <a:txBody>
                    <a:bodyPr/>
                    <a:lstStyle/>
                    <a:p>
                      <a:pPr marL="0" marR="0">
                        <a:lnSpc>
                          <a:spcPts val="1500"/>
                        </a:lnSpc>
                        <a:spcBef>
                          <a:spcPts val="700"/>
                        </a:spcBef>
                        <a:spcAft>
                          <a:spcPts val="700"/>
                        </a:spcAft>
                      </a:pPr>
                      <a:r>
                        <a:rPr lang="en-US" sz="1100" dirty="0"/>
                        <a:t>New to CSS3, this property lets you modify the size of the background image.</a:t>
                      </a:r>
                      <a:endParaRPr lang="en-US" sz="1100" dirty="0">
                        <a:latin typeface="Calibri"/>
                        <a:ea typeface="Times New Roman"/>
                        <a:cs typeface="Times New Roman"/>
                      </a:endParaRPr>
                    </a:p>
                  </a:txBody>
                  <a:tcPr marL="56271" marR="56271" marT="0" marB="0"/>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Repeat</a:t>
            </a:r>
            <a:endParaRPr lang="en-US" dirty="0"/>
          </a:p>
        </p:txBody>
      </p:sp>
      <p:graphicFrame>
        <p:nvGraphicFramePr>
          <p:cNvPr id="83970" name="Object 2"/>
          <p:cNvGraphicFramePr>
            <a:graphicFrameLocks noChangeAspect="1"/>
          </p:cNvGraphicFramePr>
          <p:nvPr/>
        </p:nvGraphicFramePr>
        <p:xfrm>
          <a:off x="990600" y="990600"/>
          <a:ext cx="7815259" cy="4437063"/>
        </p:xfrm>
        <a:graphic>
          <a:graphicData uri="http://schemas.openxmlformats.org/presentationml/2006/ole">
            <mc:AlternateContent xmlns:mc="http://schemas.openxmlformats.org/markup-compatibility/2006">
              <mc:Choice xmlns:v="urn:schemas-microsoft-com:vml" Requires="v">
                <p:oleObj spid="_x0000_s84023" name="Visio" r:id="rId3" imgW="6339480" imgH="3598423" progId="Visio.Drawing.11">
                  <p:embed/>
                </p:oleObj>
              </mc:Choice>
              <mc:Fallback>
                <p:oleObj name="Visio" r:id="rId3" imgW="6339480" imgH="359842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90600"/>
                        <a:ext cx="7815259" cy="44370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Position</a:t>
            </a:r>
            <a:endParaRPr lang="en-US" dirty="0"/>
          </a:p>
        </p:txBody>
      </p:sp>
      <p:graphicFrame>
        <p:nvGraphicFramePr>
          <p:cNvPr id="84994" name="Object 2"/>
          <p:cNvGraphicFramePr>
            <a:graphicFrameLocks noChangeAspect="1"/>
          </p:cNvGraphicFramePr>
          <p:nvPr/>
        </p:nvGraphicFramePr>
        <p:xfrm>
          <a:off x="944563" y="990600"/>
          <a:ext cx="7684464" cy="3429000"/>
        </p:xfrm>
        <a:graphic>
          <a:graphicData uri="http://schemas.openxmlformats.org/presentationml/2006/ole">
            <mc:AlternateContent xmlns:mc="http://schemas.openxmlformats.org/markup-compatibility/2006">
              <mc:Choice xmlns:v="urn:schemas-microsoft-com:vml" Requires="v">
                <p:oleObj spid="_x0000_s85047" name="Visio" r:id="rId3" imgW="5150895" imgH="2298700" progId="Visio.Drawing.11">
                  <p:embed/>
                </p:oleObj>
              </mc:Choice>
              <mc:Fallback>
                <p:oleObj name="Visio" r:id="rId3" imgW="5150895" imgH="22987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563" y="990600"/>
                        <a:ext cx="7684464" cy="3429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Borders</a:t>
            </a:r>
            <a:endParaRPr lang="en-US" dirty="0"/>
          </a:p>
        </p:txBody>
      </p:sp>
      <p:sp>
        <p:nvSpPr>
          <p:cNvPr id="3" name="Content Placeholder 2"/>
          <p:cNvSpPr>
            <a:spLocks noGrp="1"/>
          </p:cNvSpPr>
          <p:nvPr>
            <p:ph idx="1"/>
          </p:nvPr>
        </p:nvSpPr>
        <p:spPr/>
        <p:txBody>
          <a:bodyPr/>
          <a:lstStyle/>
          <a:p>
            <a:r>
              <a:rPr lang="en-US" dirty="0" smtClean="0"/>
              <a:t>Borders provide a way to visually separate elements.</a:t>
            </a:r>
          </a:p>
          <a:p>
            <a:r>
              <a:rPr lang="en-US" dirty="0" smtClean="0"/>
              <a:t>You can put borders around all four sides of an element, or just one, two, or three of the sides.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Box Model Property #2</a:t>
            </a: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Borders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4119200301"/>
              </p:ext>
            </p:extLst>
          </p:nvPr>
        </p:nvGraphicFramePr>
        <p:xfrm>
          <a:off x="1066800" y="1143001"/>
          <a:ext cx="7239000" cy="4191001"/>
        </p:xfrm>
        <a:graphic>
          <a:graphicData uri="http://schemas.openxmlformats.org/drawingml/2006/table">
            <a:tbl>
              <a:tblPr firstRow="1" firstCol="1">
                <a:tableStyleId>{5C22544A-7EE6-4342-B048-85BDC9FD1C3A}</a:tableStyleId>
              </a:tblPr>
              <a:tblGrid>
                <a:gridCol w="1510393">
                  <a:extLst>
                    <a:ext uri="{9D8B030D-6E8A-4147-A177-3AD203B41FA5}">
                      <a16:colId xmlns:a16="http://schemas.microsoft.com/office/drawing/2014/main" val="20000"/>
                    </a:ext>
                  </a:extLst>
                </a:gridCol>
                <a:gridCol w="5728607">
                  <a:extLst>
                    <a:ext uri="{9D8B030D-6E8A-4147-A177-3AD203B41FA5}">
                      <a16:colId xmlns:a16="http://schemas.microsoft.com/office/drawing/2014/main" val="20001"/>
                    </a:ext>
                  </a:extLst>
                </a:gridCol>
              </a:tblGrid>
              <a:tr h="328141">
                <a:tc>
                  <a:txBody>
                    <a:bodyPr/>
                    <a:lstStyle/>
                    <a:p>
                      <a:pPr marL="0" marR="0">
                        <a:lnSpc>
                          <a:spcPts val="1500"/>
                        </a:lnSpc>
                        <a:spcBef>
                          <a:spcPts val="0"/>
                        </a:spcBef>
                        <a:spcAft>
                          <a:spcPts val="1400"/>
                        </a:spcAft>
                      </a:pPr>
                      <a:r>
                        <a:rPr lang="en-US" sz="1800" dirty="0"/>
                        <a:t>Property</a:t>
                      </a:r>
                      <a:endParaRPr lang="en-US" sz="1800" dirty="0">
                        <a:solidFill>
                          <a:srgbClr val="1F497D"/>
                        </a:solidFill>
                        <a:latin typeface="Calibri"/>
                        <a:ea typeface="Calibri"/>
                        <a:cs typeface="Times New Roman"/>
                      </a:endParaRPr>
                    </a:p>
                  </a:txBody>
                  <a:tcPr marL="68580" marR="68580" marT="0" marB="0"/>
                </a:tc>
                <a:tc>
                  <a:txBody>
                    <a:bodyPr/>
                    <a:lstStyle/>
                    <a:p>
                      <a:pPr marL="0" marR="0">
                        <a:lnSpc>
                          <a:spcPts val="1500"/>
                        </a:lnSpc>
                        <a:spcBef>
                          <a:spcPts val="0"/>
                        </a:spcBef>
                        <a:spcAft>
                          <a:spcPts val="1400"/>
                        </a:spcAft>
                      </a:pPr>
                      <a:r>
                        <a:rPr lang="en-US" sz="1800" dirty="0"/>
                        <a:t>Description</a:t>
                      </a:r>
                      <a:endParaRPr lang="en-US" sz="1800" dirty="0">
                        <a:solidFill>
                          <a:srgbClr val="1F497D"/>
                        </a:solidFill>
                        <a:latin typeface="Calibri"/>
                        <a:ea typeface="Calibri"/>
                        <a:cs typeface="Times New Roman"/>
                      </a:endParaRPr>
                    </a:p>
                  </a:txBody>
                  <a:tcPr marL="68580" marR="68580" marT="0" marB="0"/>
                </a:tc>
                <a:extLst>
                  <a:ext uri="{0D108BD9-81ED-4DB2-BD59-A6C34878D82A}">
                    <a16:rowId xmlns:a16="http://schemas.microsoft.com/office/drawing/2014/main" val="10000"/>
                  </a:ext>
                </a:extLst>
              </a:tr>
              <a:tr h="1341969">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A combined short-hand property that allows you to set the style, width, and color of a border in one property. The order is important and must be:</a:t>
                      </a:r>
                    </a:p>
                    <a:p>
                      <a:pPr marL="0" marR="0">
                        <a:lnSpc>
                          <a:spcPts val="1500"/>
                        </a:lnSpc>
                        <a:spcBef>
                          <a:spcPts val="700"/>
                        </a:spcBef>
                        <a:spcAft>
                          <a:spcPts val="0"/>
                        </a:spcAft>
                        <a:tabLst>
                          <a:tab pos="342900" algn="l"/>
                          <a:tab pos="685800" algn="l"/>
                          <a:tab pos="1028700" algn="l"/>
                          <a:tab pos="1371600" algn="l"/>
                          <a:tab pos="1714500" algn="l"/>
                        </a:tabLst>
                      </a:pPr>
                      <a:r>
                        <a:rPr lang="en-US" sz="1600" b="1" kern="1200" dirty="0">
                          <a:solidFill>
                            <a:schemeClr val="dk1"/>
                          </a:solidFill>
                          <a:latin typeface="+mn-lt"/>
                          <a:ea typeface="+mn-ea"/>
                          <a:cs typeface="+mn-cs"/>
                        </a:rPr>
                        <a:t>border-style border-width border-color</a:t>
                      </a:r>
                    </a:p>
                  </a:txBody>
                  <a:tcPr marL="68580" marR="68580" marT="0" marB="0"/>
                </a:tc>
                <a:extLst>
                  <a:ext uri="{0D108BD9-81ED-4DB2-BD59-A6C34878D82A}">
                    <a16:rowId xmlns:a16="http://schemas.microsoft.com/office/drawing/2014/main" val="10001"/>
                  </a:ext>
                </a:extLst>
              </a:tr>
              <a:tr h="839565">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border-style</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Specifies the line type of the border. Possible values are: </a:t>
                      </a:r>
                      <a:r>
                        <a:rPr lang="en-US" sz="1800" dirty="0"/>
                        <a:t>solid</a:t>
                      </a:r>
                      <a:r>
                        <a:rPr lang="en-US" sz="1600" dirty="0"/>
                        <a:t>, </a:t>
                      </a:r>
                      <a:r>
                        <a:rPr lang="en-US" sz="1800" dirty="0"/>
                        <a:t>dotted</a:t>
                      </a:r>
                      <a:r>
                        <a:rPr lang="en-US" sz="1600" dirty="0"/>
                        <a:t>, </a:t>
                      </a:r>
                      <a:r>
                        <a:rPr lang="en-US" sz="1800" dirty="0"/>
                        <a:t>dashed</a:t>
                      </a:r>
                      <a:r>
                        <a:rPr lang="en-US" sz="1600" dirty="0"/>
                        <a:t>, </a:t>
                      </a:r>
                      <a:r>
                        <a:rPr lang="en-US" sz="1800" dirty="0"/>
                        <a:t>double</a:t>
                      </a:r>
                      <a:r>
                        <a:rPr lang="en-US" sz="1600" dirty="0"/>
                        <a:t>, </a:t>
                      </a:r>
                      <a:r>
                        <a:rPr lang="en-US" sz="1800" dirty="0"/>
                        <a:t>groove</a:t>
                      </a:r>
                      <a:r>
                        <a:rPr lang="en-US" sz="1600" dirty="0"/>
                        <a:t>, </a:t>
                      </a:r>
                      <a:r>
                        <a:rPr lang="en-US" sz="1800" dirty="0"/>
                        <a:t>ridge</a:t>
                      </a:r>
                      <a:r>
                        <a:rPr lang="en-US" sz="1600" dirty="0"/>
                        <a:t>, </a:t>
                      </a:r>
                      <a:r>
                        <a:rPr lang="en-US" sz="1800" dirty="0"/>
                        <a:t>inset</a:t>
                      </a:r>
                      <a:r>
                        <a:rPr lang="en-US" sz="1600" dirty="0"/>
                        <a:t>, and </a:t>
                      </a:r>
                      <a:r>
                        <a:rPr lang="en-US" sz="1800" dirty="0"/>
                        <a:t>outset</a:t>
                      </a:r>
                      <a:r>
                        <a:rPr lang="en-US" sz="1600" dirty="0"/>
                        <a:t>.</a:t>
                      </a:r>
                      <a:endParaRPr lang="en-US" sz="1600" dirty="0">
                        <a:latin typeface="Calibri"/>
                        <a:ea typeface="Times New Roman"/>
                        <a:cs typeface="Times New Roman"/>
                      </a:endParaRPr>
                    </a:p>
                  </a:txBody>
                  <a:tcPr marL="68580" marR="68580" marT="0" marB="0"/>
                </a:tc>
                <a:extLst>
                  <a:ext uri="{0D108BD9-81ED-4DB2-BD59-A6C34878D82A}">
                    <a16:rowId xmlns:a16="http://schemas.microsoft.com/office/drawing/2014/main" val="10002"/>
                  </a:ext>
                </a:extLst>
              </a:tr>
              <a:tr h="832062">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border-width</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width of the border in a unit (but not percents). A variety of keywords (</a:t>
                      </a:r>
                      <a:r>
                        <a:rPr lang="en-US" sz="1800"/>
                        <a:t>thin</a:t>
                      </a:r>
                      <a:r>
                        <a:rPr lang="en-US" sz="1600"/>
                        <a:t>, </a:t>
                      </a:r>
                      <a:r>
                        <a:rPr lang="en-US" sz="1800"/>
                        <a:t>medium</a:t>
                      </a:r>
                      <a:r>
                        <a:rPr lang="en-US" sz="1600"/>
                        <a:t>, etc) are also supported.</a:t>
                      </a:r>
                      <a:endParaRPr lang="en-US" sz="1600">
                        <a:latin typeface="Calibri"/>
                        <a:ea typeface="Times New Roman"/>
                        <a:cs typeface="Times New Roman"/>
                      </a:endParaRPr>
                    </a:p>
                  </a:txBody>
                  <a:tcPr marL="68580" marR="68580" marT="0" marB="0"/>
                </a:tc>
                <a:extLst>
                  <a:ext uri="{0D108BD9-81ED-4DB2-BD59-A6C34878D82A}">
                    <a16:rowId xmlns:a16="http://schemas.microsoft.com/office/drawing/2014/main" val="10003"/>
                  </a:ext>
                </a:extLst>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border-color</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color of the border in a color unit.</a:t>
                      </a:r>
                      <a:endParaRPr lang="en-US" sz="1600">
                        <a:latin typeface="Calibri"/>
                        <a:ea typeface="Times New Roman"/>
                        <a:cs typeface="Times New Roman"/>
                      </a:endParaRPr>
                    </a:p>
                  </a:txBody>
                  <a:tcPr marL="68580" marR="68580" marT="0" marB="0"/>
                </a:tc>
                <a:extLst>
                  <a:ext uri="{0D108BD9-81ED-4DB2-BD59-A6C34878D82A}">
                    <a16:rowId xmlns:a16="http://schemas.microsoft.com/office/drawing/2014/main" val="10004"/>
                  </a:ext>
                </a:extLst>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border-radius</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a:t>The radius of a rounded corner.</a:t>
                      </a:r>
                      <a:endParaRPr lang="en-US" sz="1600">
                        <a:latin typeface="Calibri"/>
                        <a:ea typeface="Times New Roman"/>
                        <a:cs typeface="Times New Roman"/>
                      </a:endParaRPr>
                    </a:p>
                  </a:txBody>
                  <a:tcPr marL="68580" marR="68580" marT="0" marB="0"/>
                </a:tc>
                <a:extLst>
                  <a:ext uri="{0D108BD9-81ED-4DB2-BD59-A6C34878D82A}">
                    <a16:rowId xmlns:a16="http://schemas.microsoft.com/office/drawing/2014/main" val="10005"/>
                  </a:ext>
                </a:extLst>
              </a:tr>
              <a:tr h="283088">
                <a:tc>
                  <a:txBody>
                    <a:bodyPr/>
                    <a:lstStyle/>
                    <a:p>
                      <a:pPr marL="0" marR="0">
                        <a:lnSpc>
                          <a:spcPts val="1500"/>
                        </a:lnSpc>
                        <a:spcBef>
                          <a:spcPts val="700"/>
                        </a:spcBef>
                        <a:spcAft>
                          <a:spcPts val="0"/>
                        </a:spcAft>
                        <a:tabLst>
                          <a:tab pos="342900" algn="l"/>
                          <a:tab pos="685800" algn="l"/>
                          <a:tab pos="1028700" algn="l"/>
                          <a:tab pos="1371600" algn="l"/>
                          <a:tab pos="1714500" algn="l"/>
                        </a:tabLst>
                      </a:pPr>
                      <a:r>
                        <a:rPr lang="en-US" sz="1200"/>
                        <a:t>border-image</a:t>
                      </a:r>
                      <a:endParaRPr lang="en-US" sz="1200">
                        <a:latin typeface="Consolas"/>
                        <a:ea typeface="Calibri"/>
                        <a:cs typeface="Times New Roman"/>
                      </a:endParaRPr>
                    </a:p>
                  </a:txBody>
                  <a:tcPr marL="68580" marR="68580" marT="0" marB="0"/>
                </a:tc>
                <a:tc>
                  <a:txBody>
                    <a:bodyPr/>
                    <a:lstStyle/>
                    <a:p>
                      <a:pPr marL="0" marR="0">
                        <a:lnSpc>
                          <a:spcPts val="1500"/>
                        </a:lnSpc>
                        <a:spcBef>
                          <a:spcPts val="700"/>
                        </a:spcBef>
                        <a:spcAft>
                          <a:spcPts val="700"/>
                        </a:spcAft>
                      </a:pPr>
                      <a:r>
                        <a:rPr lang="en-US" sz="1600" dirty="0"/>
                        <a:t>The URL of an image to use as a border.</a:t>
                      </a:r>
                      <a:endParaRPr lang="en-US" sz="1600" dirty="0">
                        <a:latin typeface="Calibri"/>
                        <a:ea typeface="Times New Roman"/>
                        <a:cs typeface="Times New Roman"/>
                      </a:endParaRPr>
                    </a:p>
                  </a:txBody>
                  <a:tcPr marL="68580" marR="68580" marT="0" marB="0"/>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Shortcut notation</a:t>
            </a:r>
            <a:endParaRPr lang="en-US" dirty="0"/>
          </a:p>
        </p:txBody>
      </p:sp>
      <p:sp>
        <p:nvSpPr>
          <p:cNvPr id="3" name="Content Placeholder 2"/>
          <p:cNvSpPr>
            <a:spLocks noGrp="1"/>
          </p:cNvSpPr>
          <p:nvPr>
            <p:ph idx="1"/>
          </p:nvPr>
        </p:nvSpPr>
        <p:spPr/>
        <p:txBody>
          <a:bodyPr/>
          <a:lstStyle/>
          <a:p>
            <a:r>
              <a:rPr lang="en-US" dirty="0" smtClean="0"/>
              <a:t>With border, margin, and padding properties, there are long-form and shortcut methods to set the 4 sides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TRBL</a:t>
            </a:r>
            <a:endParaRPr lang="en-US" dirty="0"/>
          </a:p>
        </p:txBody>
      </p:sp>
      <p:sp>
        <p:nvSpPr>
          <p:cNvPr id="5" name="Rectangle 1"/>
          <p:cNvSpPr>
            <a:spLocks noChangeArrowheads="1"/>
          </p:cNvSpPr>
          <p:nvPr/>
        </p:nvSpPr>
        <p:spPr bwMode="auto">
          <a:xfrm>
            <a:off x="989744" y="2667000"/>
            <a:ext cx="5943600" cy="1785104"/>
          </a:xfrm>
          <a:prstGeom prst="rect">
            <a:avLst/>
          </a:prstGeom>
          <a:solidFill>
            <a:srgbClr val="F2F2F2"/>
          </a:solid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1000" dirty="0" smtClean="0">
                <a:latin typeface="Consolas"/>
                <a:ea typeface="Times New Roman"/>
                <a:cs typeface="Times New Roman"/>
              </a:rPr>
              <a:t>border-top-color: red;           </a:t>
            </a:r>
            <a:r>
              <a:rPr lang="en-US" sz="1000" i="1" dirty="0" smtClean="0">
                <a:latin typeface="Consolas"/>
                <a:ea typeface="Times New Roman"/>
                <a:cs typeface="Times New Roman"/>
              </a:rPr>
              <a:t>/* sets just the top side */</a:t>
            </a:r>
          </a:p>
          <a:p>
            <a:r>
              <a:rPr lang="en-US" sz="1000" dirty="0" smtClean="0">
                <a:latin typeface="Consolas"/>
                <a:ea typeface="Times New Roman"/>
                <a:cs typeface="Times New Roman"/>
              </a:rPr>
              <a:t>border-right-color: green;       </a:t>
            </a:r>
            <a:r>
              <a:rPr lang="en-US" sz="1000" i="1" dirty="0" smtClean="0">
                <a:latin typeface="Consolas"/>
                <a:ea typeface="Times New Roman"/>
                <a:cs typeface="Times New Roman"/>
              </a:rPr>
              <a:t>/* sets just the right side */</a:t>
            </a:r>
          </a:p>
          <a:p>
            <a:r>
              <a:rPr lang="en-US" sz="1000" dirty="0" smtClean="0">
                <a:latin typeface="Consolas"/>
                <a:ea typeface="Times New Roman"/>
                <a:cs typeface="Times New Roman"/>
              </a:rPr>
              <a:t>border-bottom-color: yellow;     </a:t>
            </a:r>
            <a:r>
              <a:rPr lang="en-US" sz="1000" i="1" dirty="0" smtClean="0">
                <a:latin typeface="Consolas"/>
                <a:ea typeface="Times New Roman"/>
                <a:cs typeface="Times New Roman"/>
              </a:rPr>
              <a:t>/* sets just the bottom side */</a:t>
            </a:r>
          </a:p>
          <a:p>
            <a:r>
              <a:rPr lang="en-US" sz="1000" dirty="0" smtClean="0">
                <a:latin typeface="Consolas"/>
                <a:ea typeface="Times New Roman"/>
                <a:cs typeface="Times New Roman"/>
              </a:rPr>
              <a:t>border-left-color: blue;         </a:t>
            </a:r>
            <a:r>
              <a:rPr lang="en-US" sz="1000" i="1" dirty="0" smtClean="0">
                <a:latin typeface="Consolas"/>
                <a:ea typeface="Times New Roman"/>
                <a:cs typeface="Times New Roman"/>
              </a:rPr>
              <a:t>/* sets just the left side */</a:t>
            </a:r>
          </a:p>
          <a:p>
            <a:endParaRPr lang="en-US" sz="1000" i="1" dirty="0" smtClean="0">
              <a:latin typeface="Consolas"/>
              <a:ea typeface="Times New Roman"/>
              <a:cs typeface="Times New Roman"/>
            </a:endParaRPr>
          </a:p>
          <a:p>
            <a:r>
              <a:rPr lang="en-US" sz="1000" dirty="0" smtClean="0">
                <a:latin typeface="Consolas" pitchFamily="49" charset="0"/>
                <a:cs typeface="Consolas" pitchFamily="49" charset="0"/>
              </a:rPr>
              <a:t>border-color: red;               </a:t>
            </a:r>
            <a:r>
              <a:rPr lang="en-US" sz="1000" i="1" dirty="0" smtClean="0">
                <a:latin typeface="Consolas" pitchFamily="49" charset="0"/>
                <a:cs typeface="Consolas" pitchFamily="49" charset="0"/>
              </a:rPr>
              <a:t>/* sets all four sides to red */</a:t>
            </a:r>
          </a:p>
          <a:p>
            <a:endParaRPr lang="en-US" sz="1000" i="1" dirty="0" smtClean="0">
              <a:latin typeface="Consolas" pitchFamily="49" charset="0"/>
              <a:ea typeface="Times New Roman"/>
              <a:cs typeface="Consolas" pitchFamily="49" charset="0"/>
            </a:endParaRPr>
          </a:p>
          <a:p>
            <a:r>
              <a:rPr lang="en-US" sz="1000" dirty="0" smtClean="0">
                <a:latin typeface="Consolas" pitchFamily="49" charset="0"/>
                <a:cs typeface="Consolas" pitchFamily="49" charset="0"/>
              </a:rPr>
              <a:t>border-color: red green orange blue;     </a:t>
            </a:r>
            <a:r>
              <a:rPr lang="en-US" sz="1000" i="1" dirty="0" smtClean="0">
                <a:latin typeface="Consolas" pitchFamily="49" charset="0"/>
                <a:cs typeface="Consolas" pitchFamily="49" charset="0"/>
              </a:rPr>
              <a:t>/* sets all four sides differently */</a:t>
            </a:r>
          </a:p>
          <a:p>
            <a:endParaRPr lang="en-US" sz="1000" i="1" dirty="0" smtClean="0"/>
          </a:p>
          <a:p>
            <a:r>
              <a:rPr lang="en-US" sz="1000" dirty="0" smtClean="0"/>
              <a:t>When using this multiple values shortcut, they are applied in clockwise order starting at the top. </a:t>
            </a:r>
          </a:p>
          <a:p>
            <a:r>
              <a:rPr lang="en-US" sz="1000" dirty="0" smtClean="0"/>
              <a:t>Thus the order is: </a:t>
            </a:r>
            <a:r>
              <a:rPr lang="en-US" sz="1000" b="1" dirty="0" smtClean="0">
                <a:solidFill>
                  <a:schemeClr val="accent1"/>
                </a:solidFill>
              </a:rPr>
              <a:t>top right bottom left.</a:t>
            </a:r>
            <a:endParaRPr lang="en-US" sz="1000" dirty="0" smtClean="0">
              <a:solidFill>
                <a:schemeClr val="accent1"/>
              </a:solidFill>
            </a:endParaRPr>
          </a:p>
        </p:txBody>
      </p:sp>
      <p:graphicFrame>
        <p:nvGraphicFramePr>
          <p:cNvPr id="88066" name="Object 2"/>
          <p:cNvGraphicFramePr>
            <a:graphicFrameLocks noChangeAspect="1"/>
          </p:cNvGraphicFramePr>
          <p:nvPr>
            <p:extLst>
              <p:ext uri="{D42A27DB-BD31-4B8C-83A1-F6EECF244321}">
                <p14:modId xmlns:p14="http://schemas.microsoft.com/office/powerpoint/2010/main" val="599324878"/>
              </p:ext>
            </p:extLst>
          </p:nvPr>
        </p:nvGraphicFramePr>
        <p:xfrm>
          <a:off x="1295400" y="4572000"/>
          <a:ext cx="5798165" cy="1909762"/>
        </p:xfrm>
        <a:graphic>
          <a:graphicData uri="http://schemas.openxmlformats.org/presentationml/2006/ole">
            <mc:AlternateContent xmlns:mc="http://schemas.openxmlformats.org/markup-compatibility/2006">
              <mc:Choice xmlns:v="urn:schemas-microsoft-com:vml" Requires="v">
                <p:oleObj spid="_x0000_s88119" name="Visio" r:id="rId3" imgW="4410190" imgH="1452934" progId="Visio.Drawing.11">
                  <p:embed/>
                </p:oleObj>
              </mc:Choice>
              <mc:Fallback>
                <p:oleObj name="Visio" r:id="rId3" imgW="4410190" imgH="145293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5400" y="4572000"/>
                        <a:ext cx="5798165" cy="1909762"/>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Versions</a:t>
            </a:r>
            <a:endParaRPr lang="en-US" dirty="0"/>
          </a:p>
        </p:txBody>
      </p:sp>
      <p:sp>
        <p:nvSpPr>
          <p:cNvPr id="3" name="Content Placeholder 2"/>
          <p:cNvSpPr>
            <a:spLocks noGrp="1"/>
          </p:cNvSpPr>
          <p:nvPr>
            <p:ph idx="1"/>
          </p:nvPr>
        </p:nvSpPr>
        <p:spPr/>
        <p:txBody>
          <a:bodyPr>
            <a:normAutofit fontScale="92500"/>
          </a:bodyPr>
          <a:lstStyle/>
          <a:p>
            <a:pPr marL="342900" indent="-342900">
              <a:buFont typeface="Arial" panose="020B0604020202020204" pitchFamily="34" charset="0"/>
              <a:buChar char="•"/>
            </a:pPr>
            <a:r>
              <a:rPr lang="en-US" dirty="0" smtClean="0"/>
              <a:t>W3C published the CSS Level 1 Recommendation in 1996. </a:t>
            </a:r>
          </a:p>
          <a:p>
            <a:pPr marL="342900" indent="-342900">
              <a:buFont typeface="Arial" panose="020B0604020202020204" pitchFamily="34" charset="0"/>
              <a:buChar char="•"/>
            </a:pPr>
            <a:r>
              <a:rPr lang="en-US" dirty="0" smtClean="0"/>
              <a:t>A year later, the CSS Level 2 Recommendation (also more succinctly labeled simply as CSS2) was published.</a:t>
            </a:r>
          </a:p>
          <a:p>
            <a:pPr marL="342900" indent="-342900">
              <a:buFont typeface="Arial" panose="020B0604020202020204" pitchFamily="34" charset="0"/>
              <a:buChar char="•"/>
            </a:pPr>
            <a:r>
              <a:rPr lang="en-US" dirty="0" smtClean="0"/>
              <a:t>Even though work began over a decade ago, an updated version of the Level 2 Recommendation, </a:t>
            </a:r>
            <a:r>
              <a:rPr lang="en-US" dirty="0" smtClean="0">
                <a:solidFill>
                  <a:schemeClr val="accent1"/>
                </a:solidFill>
              </a:rPr>
              <a:t>CSS2.1</a:t>
            </a:r>
            <a:r>
              <a:rPr lang="en-US" dirty="0" smtClean="0"/>
              <a:t>, did not become an official W3C Recommendation until June 2011.</a:t>
            </a:r>
          </a:p>
          <a:p>
            <a:pPr marL="342900" indent="-342900">
              <a:buFont typeface="Arial" panose="020B0604020202020204" pitchFamily="34" charset="0"/>
              <a:buChar char="•"/>
            </a:pPr>
            <a:r>
              <a:rPr lang="en-US" dirty="0" smtClean="0"/>
              <a:t>And to complicate matters even more, all through the last decade (and to the present day as well), during the same time the CSS2.1 standard was being worked on, a different group at the W3C was working on a </a:t>
            </a:r>
            <a:r>
              <a:rPr lang="en-US" dirty="0" smtClean="0">
                <a:solidFill>
                  <a:schemeClr val="accent1"/>
                </a:solidFill>
              </a:rPr>
              <a:t>CSS3</a:t>
            </a:r>
            <a:r>
              <a:rPr lang="en-US" dirty="0" smtClean="0"/>
              <a:t> draft.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Let’s just say there’s more than 1</a:t>
            </a:r>
            <a:endParaRPr lang="en-US"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Margins and Padding</a:t>
            </a:r>
            <a:endParaRPr lang="en-US" dirty="0"/>
          </a:p>
        </p:txBody>
      </p:sp>
      <p:sp>
        <p:nvSpPr>
          <p:cNvPr id="4" name="Content Placeholder 3"/>
          <p:cNvSpPr>
            <a:spLocks noGrp="1"/>
          </p:cNvSpPr>
          <p:nvPr>
            <p:ph idx="1"/>
          </p:nvPr>
        </p:nvSpPr>
        <p:spPr>
          <a:xfrm>
            <a:off x="914400" y="762001"/>
            <a:ext cx="6400800" cy="5410200"/>
          </a:xfrm>
        </p:spPr>
        <p:txBody>
          <a:bodyPr>
            <a:normAutofit/>
          </a:bodyPr>
          <a:lstStyle/>
          <a:p>
            <a:r>
              <a:rPr lang="en-US" dirty="0" smtClean="0"/>
              <a:t>Box Model Properties #3 and #4</a:t>
            </a:r>
          </a:p>
          <a:p>
            <a:endParaRPr lang="en-US" dirty="0"/>
          </a:p>
        </p:txBody>
      </p:sp>
      <p:graphicFrame>
        <p:nvGraphicFramePr>
          <p:cNvPr id="89090" name="Object 2"/>
          <p:cNvGraphicFramePr>
            <a:graphicFrameLocks noChangeAspect="1"/>
          </p:cNvGraphicFramePr>
          <p:nvPr>
            <p:extLst>
              <p:ext uri="{D42A27DB-BD31-4B8C-83A1-F6EECF244321}">
                <p14:modId xmlns:p14="http://schemas.microsoft.com/office/powerpoint/2010/main" val="3133404079"/>
              </p:ext>
            </p:extLst>
          </p:nvPr>
        </p:nvGraphicFramePr>
        <p:xfrm>
          <a:off x="914400" y="1219200"/>
          <a:ext cx="4074319" cy="5329110"/>
        </p:xfrm>
        <a:graphic>
          <a:graphicData uri="http://schemas.openxmlformats.org/presentationml/2006/ole">
            <mc:AlternateContent xmlns:mc="http://schemas.openxmlformats.org/markup-compatibility/2006">
              <mc:Choice xmlns:v="urn:schemas-microsoft-com:vml" Requires="v">
                <p:oleObj spid="_x0000_s89143" name="Visio" r:id="rId3" imgW="3881810" imgH="5076757" progId="Visio.Drawing.11">
                  <p:embed/>
                </p:oleObj>
              </mc:Choice>
              <mc:Fallback>
                <p:oleObj name="Visio" r:id="rId3" imgW="3881810" imgH="50767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219200"/>
                        <a:ext cx="4074319" cy="532911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Margins</a:t>
            </a:r>
            <a:endParaRPr lang="en-US" dirty="0"/>
          </a:p>
        </p:txBody>
      </p:sp>
      <p:sp>
        <p:nvSpPr>
          <p:cNvPr id="3" name="Content Placeholder 2"/>
          <p:cNvSpPr>
            <a:spLocks noGrp="1"/>
          </p:cNvSpPr>
          <p:nvPr>
            <p:ph idx="1"/>
          </p:nvPr>
        </p:nvSpPr>
        <p:spPr>
          <a:xfrm>
            <a:off x="609600" y="1981200"/>
            <a:ext cx="4495800" cy="4525963"/>
          </a:xfrm>
        </p:spPr>
        <p:txBody>
          <a:bodyPr/>
          <a:lstStyle/>
          <a:p>
            <a:r>
              <a:rPr lang="en-US" dirty="0" smtClean="0"/>
              <a:t>Did you notice that the space between paragraphs one and two and between two and three is the same as the space before paragraph one and after paragraph three? </a:t>
            </a:r>
          </a:p>
          <a:p>
            <a:r>
              <a:rPr lang="en-US" dirty="0" smtClean="0"/>
              <a:t>This is due to the fact that adjoining vertical margins collapse.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Why they will cause you trouble.</a:t>
            </a:r>
            <a:endParaRPr lang="en-US" dirty="0"/>
          </a:p>
        </p:txBody>
      </p:sp>
      <p:graphicFrame>
        <p:nvGraphicFramePr>
          <p:cNvPr id="90114" name="Object 2"/>
          <p:cNvGraphicFramePr>
            <a:graphicFrameLocks noChangeAspect="1"/>
          </p:cNvGraphicFramePr>
          <p:nvPr>
            <p:extLst>
              <p:ext uri="{D42A27DB-BD31-4B8C-83A1-F6EECF244321}">
                <p14:modId xmlns:p14="http://schemas.microsoft.com/office/powerpoint/2010/main" val="1243808153"/>
              </p:ext>
            </p:extLst>
          </p:nvPr>
        </p:nvGraphicFramePr>
        <p:xfrm>
          <a:off x="5105400" y="1101752"/>
          <a:ext cx="3639092" cy="4760886"/>
        </p:xfrm>
        <a:graphic>
          <a:graphicData uri="http://schemas.openxmlformats.org/presentationml/2006/ole">
            <mc:AlternateContent xmlns:mc="http://schemas.openxmlformats.org/markup-compatibility/2006">
              <mc:Choice xmlns:v="urn:schemas-microsoft-com:vml" Requires="v">
                <p:oleObj spid="_x0000_s90167" name="Visio" r:id="rId3" imgW="3881810" imgH="5076757" progId="Visio.Drawing.11">
                  <p:embed/>
                </p:oleObj>
              </mc:Choice>
              <mc:Fallback>
                <p:oleObj name="Visio" r:id="rId3" imgW="3881810" imgH="50767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05400" y="1101752"/>
                        <a:ext cx="3639092" cy="4760886"/>
                      </a:xfrm>
                      <a:prstGeom prst="rect">
                        <a:avLst/>
                      </a:prstGeom>
                      <a:noFill/>
                      <a:extLst>
                        <a:ext uri="{909E8E84-426E-40dd-AFC4-6F175D3DCCD1}">
                          <a14:hiddenFill xmlns="" xmlns:a14="http://schemas.microsoft.com/office/drawing/2010/main">
                            <a:solidFill>
                              <a:srgbClr val="FFFFFF"/>
                            </a:solidFill>
                          </a14:hiddenFill>
                        </a:ext>
                      </a:extLst>
                    </p:spPr>
                  </p:pic>
                </p:oleObj>
              </mc:Fallback>
            </mc:AlternateContent>
          </a:graphicData>
        </a:graphic>
      </p:graphicFrame>
      <p:sp>
        <p:nvSpPr>
          <p:cNvPr id="6" name="Right Arrow 5"/>
          <p:cNvSpPr/>
          <p:nvPr/>
        </p:nvSpPr>
        <p:spPr>
          <a:xfrm>
            <a:off x="4800600" y="50292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p:cNvSpPr/>
          <p:nvPr/>
        </p:nvSpPr>
        <p:spPr>
          <a:xfrm>
            <a:off x="4800600" y="54864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p:cNvSpPr/>
          <p:nvPr/>
        </p:nvSpPr>
        <p:spPr>
          <a:xfrm>
            <a:off x="4800600" y="31242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4800600" y="3429000"/>
            <a:ext cx="304800" cy="152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Collapsing Margins</a:t>
            </a:r>
            <a:endParaRPr lang="en-US" dirty="0"/>
          </a:p>
        </p:txBody>
      </p:sp>
      <p:graphicFrame>
        <p:nvGraphicFramePr>
          <p:cNvPr id="91138" name="Object 2"/>
          <p:cNvGraphicFramePr>
            <a:graphicFrameLocks noChangeAspect="1"/>
          </p:cNvGraphicFramePr>
          <p:nvPr/>
        </p:nvGraphicFramePr>
        <p:xfrm>
          <a:off x="958850" y="935037"/>
          <a:ext cx="7784202" cy="4094163"/>
        </p:xfrm>
        <a:graphic>
          <a:graphicData uri="http://schemas.openxmlformats.org/presentationml/2006/ole">
            <mc:AlternateContent xmlns:mc="http://schemas.openxmlformats.org/markup-compatibility/2006">
              <mc:Choice xmlns:v="urn:schemas-microsoft-com:vml" Requires="v">
                <p:oleObj spid="_x0000_s91191" name="Visio" r:id="rId3" imgW="5136578" imgH="2701857" progId="Visio.Drawing.11">
                  <p:embed/>
                </p:oleObj>
              </mc:Choice>
              <mc:Fallback>
                <p:oleObj name="Visio" r:id="rId3" imgW="5136578" imgH="27018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8850" y="935037"/>
                        <a:ext cx="7784202" cy="40941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1143" name="Rectangle 7"/>
          <p:cNvSpPr>
            <a:spLocks noChangeArrowheads="1"/>
          </p:cNvSpPr>
          <p:nvPr/>
        </p:nvSpPr>
        <p:spPr bwMode="auto">
          <a:xfrm>
            <a:off x="381000" y="4876800"/>
            <a:ext cx="5049374" cy="160043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fontAlgn="base">
              <a:spcBef>
                <a:spcPct val="0"/>
              </a:spcBef>
              <a:spcAft>
                <a:spcPct val="0"/>
              </a:spcAft>
            </a:pPr>
            <a:r>
              <a:rPr lang="en-US" sz="1400" dirty="0" smtClean="0">
                <a:latin typeface="+mj-lt"/>
              </a:rPr>
              <a:t>If overlapping margins did not collapse, then margin space for  </a:t>
            </a:r>
            <a:r>
              <a:rPr kumimoji="0" lang="en-US" sz="1400" b="0" i="0" u="none" strike="noStrike" cap="none" normalizeH="0" baseline="0" dirty="0" smtClean="0">
                <a:ln>
                  <a:noFill/>
                </a:ln>
                <a:solidFill>
                  <a:schemeClr val="tx1"/>
                </a:solidFill>
                <a:effectLst/>
                <a:latin typeface="+mj-lt"/>
                <a:ea typeface="Calibri" pitchFamily="34" charset="0"/>
                <a:cs typeface="Times New Roman" pitchFamily="18" charset="0"/>
              </a:rPr>
              <a:t>would be 180p (90pixels for the bottom margin of the first </a:t>
            </a:r>
            <a:r>
              <a:rPr kumimoji="0" lang="en-US" sz="1400" b="0" i="0" u="none" strike="noStrike" cap="none" normalizeH="0" baseline="0" dirty="0" smtClean="0">
                <a:ln>
                  <a:noFill/>
                </a:ln>
                <a:solidFill>
                  <a:schemeClr val="tx1"/>
                </a:solidFill>
                <a:effectLst/>
                <a:latin typeface="+mj-lt"/>
                <a:ea typeface="Calibri" pitchFamily="34" charset="0"/>
                <a:cs typeface="Consolas" pitchFamily="49" charset="0"/>
              </a:rPr>
              <a:t>&lt;div&gt;</a:t>
            </a:r>
            <a:r>
              <a:rPr kumimoji="0" lang="en-US" sz="1400" b="0" i="0" u="none" strike="noStrike" cap="none" normalizeH="0" baseline="0" dirty="0" smtClean="0">
                <a:ln>
                  <a:noFill/>
                </a:ln>
                <a:solidFill>
                  <a:schemeClr val="tx1"/>
                </a:solidFill>
                <a:effectLst/>
                <a:latin typeface="+mj-lt"/>
                <a:ea typeface="Calibri" pitchFamily="34" charset="0"/>
                <a:cs typeface="Times New Roman" pitchFamily="18" charset="0"/>
              </a:rPr>
              <a:t> + 90 pixels for the top margin of the second </a:t>
            </a:r>
            <a:r>
              <a:rPr kumimoji="0" lang="en-US" sz="1400" b="0" i="0" u="none" strike="noStrike" cap="none" normalizeH="0" baseline="0" dirty="0" smtClean="0">
                <a:ln>
                  <a:noFill/>
                </a:ln>
                <a:solidFill>
                  <a:schemeClr val="tx1"/>
                </a:solidFill>
                <a:effectLst/>
                <a:latin typeface="+mj-lt"/>
                <a:ea typeface="Calibri" pitchFamily="34" charset="0"/>
                <a:cs typeface="Consolas" pitchFamily="49" charset="0"/>
              </a:rPr>
              <a:t>&lt;div&gt;</a:t>
            </a:r>
            <a:r>
              <a:rPr kumimoji="0" lang="en-US" sz="1400" b="0" i="0" u="none" strike="noStrike" cap="none" normalizeH="0" baseline="0" dirty="0" smtClean="0">
                <a:ln>
                  <a:noFill/>
                </a:ln>
                <a:solidFill>
                  <a:schemeClr val="tx1"/>
                </a:solidFill>
                <a:effectLst/>
                <a:latin typeface="+mj-lt"/>
                <a:ea typeface="Calibri" pitchFamily="34" charset="0"/>
                <a:cs typeface="Times New Roman" pitchFamily="18" charset="0"/>
              </a:rPr>
              <a:t>), while the margins       and       </a:t>
            </a:r>
            <a:r>
              <a:rPr lang="en-US" sz="1400" dirty="0" smtClean="0">
                <a:latin typeface="+mj-lt"/>
                <a:ea typeface="Calibri" pitchFamily="34" charset="0"/>
                <a:cs typeface="Times New Roman" pitchFamily="18" charset="0"/>
              </a:rPr>
              <a:t>for would be 100px. </a:t>
            </a:r>
          </a:p>
          <a:p>
            <a:pPr fontAlgn="base">
              <a:spcBef>
                <a:spcPct val="0"/>
              </a:spcBef>
              <a:spcAft>
                <a:spcPct val="0"/>
              </a:spcAft>
            </a:pPr>
            <a:endParaRPr lang="en-US" sz="1400" dirty="0" smtClean="0">
              <a:latin typeface="+mj-lt"/>
              <a:ea typeface="Calibri" pitchFamily="34" charset="0"/>
              <a:cs typeface="Times New Roman" pitchFamily="18" charset="0"/>
            </a:endParaRPr>
          </a:p>
          <a:p>
            <a:pPr fontAlgn="base">
              <a:spcBef>
                <a:spcPct val="0"/>
              </a:spcBef>
              <a:spcAft>
                <a:spcPct val="0"/>
              </a:spcAft>
            </a:pPr>
            <a:r>
              <a:rPr lang="en-US" sz="1400" dirty="0" smtClean="0">
                <a:latin typeface="+mj-lt"/>
                <a:ea typeface="Calibri" pitchFamily="34" charset="0"/>
                <a:cs typeface="Times New Roman" pitchFamily="18" charset="0"/>
              </a:rPr>
              <a:t>However, as you can see this is not the case.</a:t>
            </a:r>
          </a:p>
          <a:p>
            <a:pPr fontAlgn="base">
              <a:spcBef>
                <a:spcPct val="0"/>
              </a:spcBef>
              <a:spcAft>
                <a:spcPct val="0"/>
              </a:spcAft>
            </a:pPr>
            <a:endParaRPr kumimoji="0" lang="en-US" sz="1400" b="0" i="0" u="none" strike="noStrike" cap="none" normalizeH="0" baseline="0" dirty="0" smtClean="0">
              <a:ln>
                <a:noFill/>
              </a:ln>
              <a:solidFill>
                <a:schemeClr val="tx1"/>
              </a:solidFill>
              <a:effectLst/>
              <a:latin typeface="+mj-lt"/>
              <a:cs typeface="Arial" pitchFamily="34" charset="0"/>
            </a:endParaRPr>
          </a:p>
        </p:txBody>
      </p:sp>
      <p:pic>
        <p:nvPicPr>
          <p:cNvPr id="13" name="Picture 12" descr="circle-02.png"/>
          <p:cNvPicPr/>
          <p:nvPr/>
        </p:nvPicPr>
        <p:blipFill>
          <a:blip r:embed="rId5" cstate="print"/>
          <a:stretch>
            <a:fillRect/>
          </a:stretch>
        </p:blipFill>
        <p:spPr>
          <a:xfrm>
            <a:off x="4953000" y="4953000"/>
            <a:ext cx="190500" cy="171450"/>
          </a:xfrm>
          <a:prstGeom prst="rect">
            <a:avLst/>
          </a:prstGeom>
        </p:spPr>
      </p:pic>
      <p:pic>
        <p:nvPicPr>
          <p:cNvPr id="14" name="Picture 13" descr="circle-04.png"/>
          <p:cNvPicPr/>
          <p:nvPr/>
        </p:nvPicPr>
        <p:blipFill>
          <a:blip r:embed="rId6" cstate="print"/>
          <a:stretch>
            <a:fillRect/>
          </a:stretch>
        </p:blipFill>
        <p:spPr>
          <a:xfrm>
            <a:off x="1087348" y="5603696"/>
            <a:ext cx="190500" cy="171450"/>
          </a:xfrm>
          <a:prstGeom prst="rect">
            <a:avLst/>
          </a:prstGeom>
        </p:spPr>
      </p:pic>
      <p:pic>
        <p:nvPicPr>
          <p:cNvPr id="15" name="Picture 14" descr="circle-05.png"/>
          <p:cNvPicPr/>
          <p:nvPr/>
        </p:nvPicPr>
        <p:blipFill>
          <a:blip r:embed="rId7" cstate="print"/>
          <a:stretch>
            <a:fillRect/>
          </a:stretch>
        </p:blipFill>
        <p:spPr>
          <a:xfrm>
            <a:off x="1641296" y="5597704"/>
            <a:ext cx="190500" cy="171450"/>
          </a:xfrm>
          <a:prstGeom prst="rect">
            <a:avLst/>
          </a:prstGeom>
        </p:spPr>
      </p:pic>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Collapsing Margins</a:t>
            </a:r>
            <a:endParaRPr lang="en-US" dirty="0"/>
          </a:p>
        </p:txBody>
      </p:sp>
      <p:sp>
        <p:nvSpPr>
          <p:cNvPr id="4" name="Content Placeholder 3"/>
          <p:cNvSpPr>
            <a:spLocks noGrp="1"/>
          </p:cNvSpPr>
          <p:nvPr>
            <p:ph idx="1"/>
          </p:nvPr>
        </p:nvSpPr>
        <p:spPr/>
        <p:txBody>
          <a:bodyPr>
            <a:normAutofit/>
          </a:bodyPr>
          <a:lstStyle/>
          <a:p>
            <a:r>
              <a:rPr lang="en-US" dirty="0" smtClean="0"/>
              <a:t>When the </a:t>
            </a:r>
            <a:r>
              <a:rPr lang="en-US" b="1" dirty="0" smtClean="0"/>
              <a:t>vertical</a:t>
            </a:r>
            <a:r>
              <a:rPr lang="en-US" dirty="0" smtClean="0"/>
              <a:t> margins of two elements touch, </a:t>
            </a:r>
          </a:p>
          <a:p>
            <a:pPr marL="342900" indent="-342900">
              <a:buFont typeface="Arial" panose="020B0604020202020204" pitchFamily="34" charset="0"/>
              <a:buChar char="•"/>
            </a:pPr>
            <a:r>
              <a:rPr lang="en-US" dirty="0" smtClean="0"/>
              <a:t>the largest margin value of the elements will be displayed</a:t>
            </a:r>
          </a:p>
          <a:p>
            <a:pPr marL="342900" indent="-342900">
              <a:buFont typeface="Arial" panose="020B0604020202020204" pitchFamily="34" charset="0"/>
              <a:buChar char="•"/>
            </a:pPr>
            <a:r>
              <a:rPr lang="en-US" dirty="0" smtClean="0"/>
              <a:t>the smaller margin value will be collapsed to zero. </a:t>
            </a:r>
          </a:p>
          <a:p>
            <a:r>
              <a:rPr lang="en-US" dirty="0" smtClean="0"/>
              <a:t>Horizontal margins, on the other hand, </a:t>
            </a:r>
            <a:r>
              <a:rPr lang="en-US" b="1" dirty="0" smtClean="0"/>
              <a:t>never</a:t>
            </a:r>
            <a:r>
              <a:rPr lang="en-US" dirty="0" smtClean="0"/>
              <a:t> collapse.</a:t>
            </a:r>
          </a:p>
          <a:p>
            <a:r>
              <a:rPr lang="en-US" dirty="0" smtClean="0"/>
              <a:t>To complicate matters even further, there are a large number of special cases in which adjoining vertical margins do </a:t>
            </a:r>
            <a:r>
              <a:rPr lang="en-US" b="1" dirty="0" smtClean="0"/>
              <a:t>not</a:t>
            </a:r>
            <a:r>
              <a:rPr lang="en-US" dirty="0" smtClean="0"/>
              <a:t> collapse.</a:t>
            </a:r>
          </a:p>
        </p:txBody>
      </p:sp>
      <p:sp>
        <p:nvSpPr>
          <p:cNvPr id="5" name="Content Placeholder 4"/>
          <p:cNvSpPr>
            <a:spLocks noGrp="1"/>
          </p:cNvSpPr>
          <p:nvPr>
            <p:ph sz="quarter" idx="13"/>
          </p:nvPr>
        </p:nvSpPr>
        <p:spPr/>
        <p:txBody>
          <a:bodyPr>
            <a:normAutofit lnSpcReduction="10000"/>
          </a:bodyPr>
          <a:lstStyle/>
          <a:p>
            <a:r>
              <a:rPr lang="en-US" dirty="0" smtClean="0"/>
              <a:t>How it works</a:t>
            </a:r>
            <a:endParaRPr lang="en-US" dirty="0"/>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lstStyle/>
          <a:p>
            <a:r>
              <a:rPr lang="en-US" dirty="0" smtClean="0"/>
              <a:t>The width and height properties specify the size of the element’s content area. </a:t>
            </a:r>
          </a:p>
          <a:p>
            <a:r>
              <a:rPr lang="en-US" dirty="0" smtClean="0"/>
              <a:t>Perhaps the only rival for collapsing margins in troubling our students, box dimensions have a number of potential issues.</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Box Model Properties #5 and #6</a:t>
            </a:r>
          </a:p>
          <a:p>
            <a:endParaRPr lang="en-US" dirty="0"/>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normAutofit lnSpcReduction="10000"/>
          </a:bodyPr>
          <a:lstStyle/>
          <a:p>
            <a:r>
              <a:rPr lang="en-US" dirty="0" smtClean="0"/>
              <a:t>Only block-level elements and non-text inline elements such as images have a </a:t>
            </a:r>
            <a:r>
              <a:rPr lang="en-US" b="1" dirty="0" smtClean="0"/>
              <a:t>width</a:t>
            </a:r>
            <a:r>
              <a:rPr lang="en-US" dirty="0" smtClean="0"/>
              <a:t> and </a:t>
            </a:r>
            <a:r>
              <a:rPr lang="en-US" b="1" dirty="0" smtClean="0"/>
              <a:t>height</a:t>
            </a:r>
            <a:r>
              <a:rPr lang="en-US" dirty="0" smtClean="0"/>
              <a:t> that you can specify. </a:t>
            </a:r>
          </a:p>
          <a:p>
            <a:r>
              <a:rPr lang="en-US" dirty="0" smtClean="0"/>
              <a:t>By default the width of and height of elements is the actual size of the content.</a:t>
            </a:r>
          </a:p>
          <a:p>
            <a:r>
              <a:rPr lang="en-US" dirty="0" smtClean="0"/>
              <a:t>For text, </a:t>
            </a:r>
          </a:p>
          <a:p>
            <a:pPr marL="342900" indent="-342900">
              <a:buFont typeface="Arial" panose="020B0604020202020204" pitchFamily="34" charset="0"/>
              <a:buChar char="•"/>
            </a:pPr>
            <a:r>
              <a:rPr lang="en-US" dirty="0" smtClean="0"/>
              <a:t>this is determined by the font size and font face; </a:t>
            </a:r>
          </a:p>
          <a:p>
            <a:r>
              <a:rPr lang="en-US" dirty="0"/>
              <a:t>F</a:t>
            </a:r>
            <a:r>
              <a:rPr lang="en-US" dirty="0" smtClean="0"/>
              <a:t>or images, </a:t>
            </a:r>
          </a:p>
          <a:p>
            <a:pPr marL="342900" indent="-342900">
              <a:buFont typeface="Arial" panose="020B0604020202020204" pitchFamily="34" charset="0"/>
              <a:buChar char="•"/>
            </a:pPr>
            <a:r>
              <a:rPr lang="en-US" dirty="0" smtClean="0"/>
              <a:t>the width and height of the actual image in pixels determines the element box’s dimensions.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Potential Problem #1</a:t>
            </a:r>
            <a:endParaRPr lang="en-US" dirty="0"/>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sp>
        <p:nvSpPr>
          <p:cNvPr id="3" name="Content Placeholder 2"/>
          <p:cNvSpPr>
            <a:spLocks noGrp="1"/>
          </p:cNvSpPr>
          <p:nvPr>
            <p:ph idx="1"/>
          </p:nvPr>
        </p:nvSpPr>
        <p:spPr/>
        <p:txBody>
          <a:bodyPr/>
          <a:lstStyle/>
          <a:p>
            <a:r>
              <a:rPr lang="en-US" dirty="0" smtClean="0"/>
              <a:t>Since the width and the height refer to the size of the content area, by default, the total size of an element is equal to not only its content area, but also to the sum of its padding, borders, and margins.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Potential Problem #2</a:t>
            </a:r>
          </a:p>
          <a:p>
            <a:endParaRPr lang="en-US" dirty="0"/>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2162" name="Object 2"/>
          <p:cNvGraphicFramePr>
            <a:graphicFrameLocks noChangeAspect="1"/>
          </p:cNvGraphicFramePr>
          <p:nvPr/>
        </p:nvGraphicFramePr>
        <p:xfrm>
          <a:off x="990600" y="230307"/>
          <a:ext cx="5638800" cy="6251297"/>
        </p:xfrm>
        <a:graphic>
          <a:graphicData uri="http://schemas.openxmlformats.org/presentationml/2006/ole">
            <mc:AlternateContent xmlns:mc="http://schemas.openxmlformats.org/markup-compatibility/2006">
              <mc:Choice xmlns:v="urn:schemas-microsoft-com:vml" Requires="v">
                <p:oleObj spid="_x0000_s92215" name="Visio" r:id="rId3" imgW="6093929" imgH="6756400" progId="Visio.Drawing.11">
                  <p:embed/>
                </p:oleObj>
              </mc:Choice>
              <mc:Fallback>
                <p:oleObj name="Visio" r:id="rId3" imgW="6093929" imgH="67564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230307"/>
                        <a:ext cx="5638800" cy="625129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Right Arrow 6"/>
          <p:cNvSpPr/>
          <p:nvPr/>
        </p:nvSpPr>
        <p:spPr>
          <a:xfrm rot="10800000">
            <a:off x="5334000" y="2590800"/>
            <a:ext cx="609600" cy="533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6096000" y="2667000"/>
            <a:ext cx="869020" cy="369332"/>
          </a:xfrm>
          <a:prstGeom prst="rect">
            <a:avLst/>
          </a:prstGeom>
          <a:noFill/>
        </p:spPr>
        <p:txBody>
          <a:bodyPr wrap="none" rtlCol="0">
            <a:spAutoFit/>
          </a:bodyPr>
          <a:lstStyle/>
          <a:p>
            <a:r>
              <a:rPr lang="en-US" dirty="0" smtClean="0"/>
              <a:t>Default</a:t>
            </a:r>
            <a:endParaRPr lang="en-US" dirty="0"/>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Width and Height</a:t>
            </a:r>
            <a:endParaRPr lang="en-US" dirty="0"/>
          </a:p>
        </p:txBody>
      </p:sp>
      <p:graphicFrame>
        <p:nvGraphicFramePr>
          <p:cNvPr id="93186" name="Object 2"/>
          <p:cNvGraphicFramePr>
            <a:graphicFrameLocks noChangeAspect="1"/>
          </p:cNvGraphicFramePr>
          <p:nvPr/>
        </p:nvGraphicFramePr>
        <p:xfrm>
          <a:off x="946150" y="990600"/>
          <a:ext cx="6697420" cy="3581400"/>
        </p:xfrm>
        <a:graphic>
          <a:graphicData uri="http://schemas.openxmlformats.org/presentationml/2006/ole">
            <mc:AlternateContent xmlns:mc="http://schemas.openxmlformats.org/markup-compatibility/2006">
              <mc:Choice xmlns:v="urn:schemas-microsoft-com:vml" Requires="v">
                <p:oleObj spid="_x0000_s93240" name="Visio" r:id="rId3" imgW="4203539" imgH="2247630" progId="Visio.Drawing.11">
                  <p:embed/>
                </p:oleObj>
              </mc:Choice>
              <mc:Fallback>
                <p:oleObj name="Visio" r:id="rId3" imgW="4203539" imgH="2247630" progId="Visio.Drawing.11">
                  <p:embed/>
                  <p:pic>
                    <p:nvPicPr>
                      <p:cNvPr id="0" name="Picture 4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6150" y="990600"/>
                        <a:ext cx="6697420" cy="3581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Overflow Property</a:t>
            </a:r>
            <a:endParaRPr lang="en-US" dirty="0"/>
          </a:p>
        </p:txBody>
      </p:sp>
      <p:graphicFrame>
        <p:nvGraphicFramePr>
          <p:cNvPr id="94210" name="Object 2"/>
          <p:cNvGraphicFramePr>
            <a:graphicFrameLocks noChangeAspect="1"/>
          </p:cNvGraphicFramePr>
          <p:nvPr/>
        </p:nvGraphicFramePr>
        <p:xfrm>
          <a:off x="1101725" y="1066800"/>
          <a:ext cx="7583575" cy="4114800"/>
        </p:xfrm>
        <a:graphic>
          <a:graphicData uri="http://schemas.openxmlformats.org/presentationml/2006/ole">
            <mc:AlternateContent xmlns:mc="http://schemas.openxmlformats.org/markup-compatibility/2006">
              <mc:Choice xmlns:v="urn:schemas-microsoft-com:vml" Requires="v">
                <p:oleObj spid="_x0000_s94263" name="Visio" r:id="rId3" imgW="4994218" imgH="2709964" progId="Visio.Drawing.11">
                  <p:embed/>
                </p:oleObj>
              </mc:Choice>
              <mc:Fallback>
                <p:oleObj name="Visio" r:id="rId3" imgW="4994218" imgH="2709964"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1725" y="1066800"/>
                        <a:ext cx="7583575" cy="4114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Browser Adoption</a:t>
            </a:r>
            <a:endParaRPr lang="en-US" dirty="0"/>
          </a:p>
        </p:txBody>
      </p:sp>
      <p:sp>
        <p:nvSpPr>
          <p:cNvPr id="3" name="Content Placeholder 2"/>
          <p:cNvSpPr>
            <a:spLocks noGrp="1"/>
          </p:cNvSpPr>
          <p:nvPr>
            <p:ph idx="1"/>
          </p:nvPr>
        </p:nvSpPr>
        <p:spPr/>
        <p:txBody>
          <a:bodyPr/>
          <a:lstStyle/>
          <a:p>
            <a:r>
              <a:rPr lang="en-US" dirty="0" smtClean="0"/>
              <a:t>While Microsoft’s Internet Explorer was an early champion of CSS, its later versions (especially IE5, IE6, and IE7) for Windows had uneven support for certain parts of CSS2. </a:t>
            </a:r>
          </a:p>
          <a:p>
            <a:r>
              <a:rPr lang="en-US" dirty="0" smtClean="0"/>
              <a:t>In fact, all browsers have left certain parts of the CSS2 Recommendation unimplemented.</a:t>
            </a:r>
          </a:p>
          <a:p>
            <a:r>
              <a:rPr lang="en-US" dirty="0" smtClean="0"/>
              <a:t>CSS has a reputation for being a somewhat frustrating language. </a:t>
            </a:r>
          </a:p>
          <a:p>
            <a:pPr marL="342900" indent="-342900">
              <a:buFont typeface="Arial" panose="020B0604020202020204" pitchFamily="34" charset="0"/>
              <a:buChar char="•"/>
            </a:pPr>
            <a:r>
              <a:rPr lang="en-US" dirty="0" smtClean="0"/>
              <a:t>this reputation is well deserved!</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Insert obligatory snide comment about Internet Explorer 6 here</a:t>
            </a:r>
            <a:endParaRPr lang="en-US" dirty="0"/>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Sizing Elements</a:t>
            </a:r>
            <a:endParaRPr lang="en-US" dirty="0"/>
          </a:p>
        </p:txBody>
      </p:sp>
      <p:sp>
        <p:nvSpPr>
          <p:cNvPr id="3" name="Content Placeholder 2"/>
          <p:cNvSpPr>
            <a:spLocks noGrp="1"/>
          </p:cNvSpPr>
          <p:nvPr>
            <p:ph idx="1"/>
          </p:nvPr>
        </p:nvSpPr>
        <p:spPr/>
        <p:txBody>
          <a:bodyPr/>
          <a:lstStyle/>
          <a:p>
            <a:r>
              <a:rPr lang="en-US" dirty="0" smtClean="0"/>
              <a:t>While the previous examples used pixels for its measurement, many contemporary designers prefer to use percentages or </a:t>
            </a:r>
            <a:r>
              <a:rPr lang="en-US" dirty="0" err="1" smtClean="0"/>
              <a:t>em</a:t>
            </a:r>
            <a:r>
              <a:rPr lang="en-US" dirty="0" smtClean="0"/>
              <a:t> units for widths and heights. </a:t>
            </a:r>
          </a:p>
          <a:p>
            <a:pPr marL="342900" indent="-342900">
              <a:buFont typeface="Arial" panose="020B0604020202020204" pitchFamily="34" charset="0"/>
              <a:buChar char="•"/>
            </a:pPr>
            <a:r>
              <a:rPr lang="en-US" dirty="0" smtClean="0"/>
              <a:t>When you use percentages, the size is relative to the size of the parent element.</a:t>
            </a:r>
          </a:p>
          <a:p>
            <a:pPr marL="342900" indent="-342900">
              <a:buFont typeface="Arial" panose="020B0604020202020204" pitchFamily="34" charset="0"/>
              <a:buChar char="•"/>
            </a:pPr>
            <a:r>
              <a:rPr lang="en-US" dirty="0" smtClean="0"/>
              <a:t>When you use </a:t>
            </a:r>
            <a:r>
              <a:rPr lang="en-US" dirty="0" err="1" smtClean="0"/>
              <a:t>ems</a:t>
            </a:r>
            <a:r>
              <a:rPr lang="en-US" dirty="0" smtClean="0"/>
              <a:t>, the size of the box is relative to the size of the text within it. </a:t>
            </a:r>
          </a:p>
          <a:p>
            <a:r>
              <a:rPr lang="en-US" dirty="0" smtClean="0"/>
              <a:t>The rationale behind using these relative measures is to make one’s design scalable to the size of the browser or device that is viewing it.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Time to embrace </a:t>
            </a:r>
            <a:r>
              <a:rPr lang="en-US" dirty="0" err="1" smtClean="0"/>
              <a:t>ems</a:t>
            </a:r>
            <a:r>
              <a:rPr lang="en-US" dirty="0" smtClean="0"/>
              <a:t> and percentages</a:t>
            </a:r>
            <a:endParaRPr lang="en-US" dirty="0"/>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5234" name="Object 2"/>
          <p:cNvGraphicFramePr>
            <a:graphicFrameLocks noChangeAspect="1"/>
          </p:cNvGraphicFramePr>
          <p:nvPr/>
        </p:nvGraphicFramePr>
        <p:xfrm>
          <a:off x="609600" y="1"/>
          <a:ext cx="5663507" cy="6553200"/>
        </p:xfrm>
        <a:graphic>
          <a:graphicData uri="http://schemas.openxmlformats.org/presentationml/2006/ole">
            <mc:AlternateContent xmlns:mc="http://schemas.openxmlformats.org/markup-compatibility/2006">
              <mc:Choice xmlns:v="urn:schemas-microsoft-com:vml" Requires="v">
                <p:oleObj spid="_x0000_s95287" name="Visio" r:id="rId3" imgW="5831630" imgH="6747213" progId="Visio.Drawing.11">
                  <p:embed/>
                </p:oleObj>
              </mc:Choice>
              <mc:Fallback>
                <p:oleObj name="Visio" r:id="rId3" imgW="5831630" imgH="674721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
                        <a:ext cx="5663507" cy="65532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Developer Tools</a:t>
            </a:r>
            <a:endParaRPr lang="en-US" dirty="0"/>
          </a:p>
        </p:txBody>
      </p:sp>
      <p:sp>
        <p:nvSpPr>
          <p:cNvPr id="3" name="Content Placeholder 2"/>
          <p:cNvSpPr>
            <a:spLocks noGrp="1"/>
          </p:cNvSpPr>
          <p:nvPr>
            <p:ph idx="1"/>
          </p:nvPr>
        </p:nvSpPr>
        <p:spPr/>
        <p:txBody>
          <a:bodyPr/>
          <a:lstStyle/>
          <a:p>
            <a:r>
              <a:rPr lang="en-US" dirty="0" smtClean="0"/>
              <a:t>Developer tools in current browsers make it significantly easier to examine and troubleshot CSS than was the case a decade ago.  </a:t>
            </a:r>
          </a:p>
          <a:p>
            <a:r>
              <a:rPr lang="en-US" dirty="0" smtClean="0"/>
              <a:t>You can use the various browsers’ CSS inspection tools to examine, for instance, the box values for a selected element.</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Help is on the way</a:t>
            </a:r>
            <a:endParaRPr lang="en-US" dirty="0"/>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Developer Tools</a:t>
            </a:r>
            <a:endParaRPr lang="en-US" dirty="0"/>
          </a:p>
        </p:txBody>
      </p:sp>
      <p:graphicFrame>
        <p:nvGraphicFramePr>
          <p:cNvPr id="96258" name="Object 2"/>
          <p:cNvGraphicFramePr>
            <a:graphicFrameLocks noChangeAspect="1"/>
          </p:cNvGraphicFramePr>
          <p:nvPr/>
        </p:nvGraphicFramePr>
        <p:xfrm>
          <a:off x="914400" y="1295400"/>
          <a:ext cx="6223000" cy="4556125"/>
        </p:xfrm>
        <a:graphic>
          <a:graphicData uri="http://schemas.openxmlformats.org/presentationml/2006/ole">
            <mc:AlternateContent xmlns:mc="http://schemas.openxmlformats.org/markup-compatibility/2006">
              <mc:Choice xmlns:v="urn:schemas-microsoft-com:vml" Requires="v">
                <p:oleObj spid="_x0000_s96311" name="Visio" r:id="rId3" imgW="6223593" imgH="4556057" progId="Visio.Drawing.11">
                  <p:embed/>
                </p:oleObj>
              </mc:Choice>
              <mc:Fallback>
                <p:oleObj name="Visio" r:id="rId3" imgW="6223593" imgH="4556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295400"/>
                        <a:ext cx="6223000" cy="455612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chemeClr val="tx2"/>
                </a:solidFill>
              </a:rPr>
              <a:t>TEXT</a:t>
            </a:r>
            <a:r>
              <a:rPr lang="en-US" dirty="0" smtClean="0"/>
              <a:t> STYLING</a:t>
            </a:r>
            <a:endParaRPr lang="en-US" dirty="0"/>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7</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Properties</a:t>
            </a:r>
            <a:endParaRPr lang="en-US" dirty="0"/>
          </a:p>
        </p:txBody>
      </p:sp>
      <p:sp>
        <p:nvSpPr>
          <p:cNvPr id="3" name="Content Placeholder 2"/>
          <p:cNvSpPr>
            <a:spLocks noGrp="1"/>
          </p:cNvSpPr>
          <p:nvPr>
            <p:ph idx="1"/>
          </p:nvPr>
        </p:nvSpPr>
        <p:spPr/>
        <p:txBody>
          <a:bodyPr/>
          <a:lstStyle/>
          <a:p>
            <a:r>
              <a:rPr lang="en-US" dirty="0" smtClean="0"/>
              <a:t>CSS provides two types of properties that affect text. </a:t>
            </a:r>
          </a:p>
          <a:p>
            <a:pPr marL="342900" indent="-342900">
              <a:buFont typeface="Arial" panose="020B0604020202020204" pitchFamily="34" charset="0"/>
              <a:buChar char="•"/>
            </a:pPr>
            <a:r>
              <a:rPr lang="en-US" b="1" dirty="0" smtClean="0"/>
              <a:t>font properties </a:t>
            </a:r>
            <a:r>
              <a:rPr lang="en-US" dirty="0" smtClean="0"/>
              <a:t>that affect the font and its appearance. </a:t>
            </a:r>
          </a:p>
          <a:p>
            <a:pPr marL="342900" indent="-342900">
              <a:buFont typeface="Arial" panose="020B0604020202020204" pitchFamily="34" charset="0"/>
              <a:buChar char="•"/>
            </a:pPr>
            <a:r>
              <a:rPr lang="en-US" b="1" dirty="0" smtClean="0"/>
              <a:t>paragraph properties </a:t>
            </a:r>
            <a:r>
              <a:rPr lang="en-US" dirty="0" smtClean="0"/>
              <a:t>that affect the text in a similar way no matter which font is being used. </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Two basic types</a:t>
            </a:r>
            <a:endParaRPr lang="en-US" dirty="0"/>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Font-Family</a:t>
            </a:r>
            <a:endParaRPr lang="en-US" dirty="0"/>
          </a:p>
        </p:txBody>
      </p:sp>
      <p:sp>
        <p:nvSpPr>
          <p:cNvPr id="3" name="Content Placeholder 2"/>
          <p:cNvSpPr>
            <a:spLocks noGrp="1"/>
          </p:cNvSpPr>
          <p:nvPr>
            <p:ph idx="1"/>
          </p:nvPr>
        </p:nvSpPr>
        <p:spPr/>
        <p:txBody>
          <a:bodyPr/>
          <a:lstStyle/>
          <a:p>
            <a:r>
              <a:rPr lang="en-US" dirty="0" smtClean="0"/>
              <a:t>A word processor on a desktop machine can make use of any font that is installed on the computer; browsers are no different. </a:t>
            </a:r>
          </a:p>
          <a:p>
            <a:r>
              <a:rPr lang="en-US" dirty="0" smtClean="0"/>
              <a:t>However, just because a given font is available on the web developer’s computer, it does not mean that that same font will be available for all users who view the site. </a:t>
            </a:r>
          </a:p>
          <a:p>
            <a:r>
              <a:rPr lang="en-US" dirty="0" smtClean="0"/>
              <a:t>For this reason, it is conventional to supply a so-called </a:t>
            </a:r>
            <a:r>
              <a:rPr lang="en-US" b="1" dirty="0" smtClean="0">
                <a:solidFill>
                  <a:schemeClr val="accent1"/>
                </a:solidFill>
              </a:rPr>
              <a:t>web font stack</a:t>
            </a:r>
            <a:r>
              <a:rPr lang="en-US" dirty="0" smtClean="0"/>
              <a:t>, that is, a series of alternate fonts to use in case the original font choice in not on the user’s computer.</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A few issues here</a:t>
            </a:r>
            <a:endParaRPr lang="en-US" dirty="0"/>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Specifying the Font-Family</a:t>
            </a:r>
            <a:endParaRPr lang="en-US" dirty="0"/>
          </a:p>
        </p:txBody>
      </p:sp>
      <p:graphicFrame>
        <p:nvGraphicFramePr>
          <p:cNvPr id="97282" name="Object 2"/>
          <p:cNvGraphicFramePr>
            <a:graphicFrameLocks noChangeAspect="1"/>
          </p:cNvGraphicFramePr>
          <p:nvPr/>
        </p:nvGraphicFramePr>
        <p:xfrm>
          <a:off x="990600" y="1340643"/>
          <a:ext cx="7142946" cy="2545557"/>
        </p:xfrm>
        <a:graphic>
          <a:graphicData uri="http://schemas.openxmlformats.org/presentationml/2006/ole">
            <mc:AlternateContent xmlns:mc="http://schemas.openxmlformats.org/markup-compatibility/2006">
              <mc:Choice xmlns:v="urn:schemas-microsoft-com:vml" Requires="v">
                <p:oleObj spid="_x0000_s97335" name="Visio" r:id="rId3" imgW="5305411" imgH="1890138" progId="Visio.Drawing.11">
                  <p:embed/>
                </p:oleObj>
              </mc:Choice>
              <mc:Fallback>
                <p:oleObj name="Visio" r:id="rId3" imgW="5305411" imgH="1890138"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340643"/>
                        <a:ext cx="7142946" cy="254555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 Font-Family</a:t>
            </a:r>
            <a:endParaRPr lang="en-US" dirty="0"/>
          </a:p>
        </p:txBody>
      </p:sp>
      <p:sp>
        <p:nvSpPr>
          <p:cNvPr id="3" name="Content Placeholder 2"/>
          <p:cNvSpPr>
            <a:spLocks noGrp="1"/>
          </p:cNvSpPr>
          <p:nvPr>
            <p:ph idx="1"/>
          </p:nvPr>
        </p:nvSpPr>
        <p:spPr>
          <a:xfrm>
            <a:off x="914400" y="1524001"/>
            <a:ext cx="6400800" cy="4648200"/>
          </a:xfrm>
        </p:spPr>
        <p:txBody>
          <a:bodyPr/>
          <a:lstStyle/>
          <a:p>
            <a:r>
              <a:rPr lang="en-US" dirty="0" smtClean="0"/>
              <a:t>The font-family property supports five different generic families.</a:t>
            </a:r>
          </a:p>
          <a:p>
            <a:r>
              <a:rPr lang="en-US" dirty="0" smtClean="0"/>
              <a:t>The browser supports a typeface from each family. </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graphicFrame>
        <p:nvGraphicFramePr>
          <p:cNvPr id="98306" name="Object 2"/>
          <p:cNvGraphicFramePr>
            <a:graphicFrameLocks noChangeAspect="1"/>
          </p:cNvGraphicFramePr>
          <p:nvPr/>
        </p:nvGraphicFramePr>
        <p:xfrm>
          <a:off x="990600" y="3048000"/>
          <a:ext cx="6953582" cy="3429000"/>
        </p:xfrm>
        <a:graphic>
          <a:graphicData uri="http://schemas.openxmlformats.org/presentationml/2006/ole">
            <mc:AlternateContent xmlns:mc="http://schemas.openxmlformats.org/markup-compatibility/2006">
              <mc:Choice xmlns:v="urn:schemas-microsoft-com:vml" Requires="v">
                <p:oleObj spid="_x0000_s98359" name="Visio" r:id="rId3" imgW="5542858" imgH="2734283" progId="Visio.Drawing.11">
                  <p:embed/>
                </p:oleObj>
              </mc:Choice>
              <mc:Fallback>
                <p:oleObj name="Visio" r:id="rId3" imgW="5542858" imgH="273428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3048000"/>
                        <a:ext cx="6953582" cy="3429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@font-face</a:t>
            </a:r>
            <a:endParaRPr lang="en-US" dirty="0"/>
          </a:p>
        </p:txBody>
      </p:sp>
      <p:sp>
        <p:nvSpPr>
          <p:cNvPr id="3" name="Content Placeholder 2"/>
          <p:cNvSpPr>
            <a:spLocks noGrp="1"/>
          </p:cNvSpPr>
          <p:nvPr>
            <p:ph idx="1"/>
          </p:nvPr>
        </p:nvSpPr>
        <p:spPr/>
        <p:txBody>
          <a:bodyPr/>
          <a:lstStyle/>
          <a:p>
            <a:r>
              <a:rPr lang="en-US" dirty="0" smtClean="0"/>
              <a:t>Over the past few years, the most recent browser versions have begun to support the </a:t>
            </a:r>
            <a:r>
              <a:rPr lang="en-US" b="1" dirty="0" smtClean="0"/>
              <a:t>@font-face </a:t>
            </a:r>
            <a:r>
              <a:rPr lang="en-US" dirty="0" smtClean="0"/>
              <a:t>selector in CSS. </a:t>
            </a:r>
          </a:p>
          <a:p>
            <a:r>
              <a:rPr lang="en-US" dirty="0" smtClean="0"/>
              <a:t>This selector allows you to use a font on your site even if it is not installed on the end user’s computer. </a:t>
            </a:r>
          </a:p>
          <a:p>
            <a:r>
              <a:rPr lang="en-US" dirty="0" smtClean="0"/>
              <a:t>Due to the on-going popularity of open source font sites such as Google Web Fonts (http://www.google.com/webfonts) and Font Squirrel (http://www.fontsquirrel.com/), @font-face seems to have gained a critical mass of widespread usage. </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The future is now</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CSS </a:t>
            </a:r>
            <a:r>
              <a:rPr lang="en-US" dirty="0" smtClean="0">
                <a:solidFill>
                  <a:schemeClr val="tx2"/>
                </a:solidFill>
              </a:rPr>
              <a:t>Syntax</a:t>
            </a:r>
            <a:endParaRPr lang="en-US" dirty="0">
              <a:solidFill>
                <a:schemeClr val="tx2"/>
              </a:solidFill>
            </a:endParaRPr>
          </a:p>
        </p:txBody>
      </p:sp>
      <p:sp>
        <p:nvSpPr>
          <p:cNvPr id="4" name="Text Placeholder 3"/>
          <p:cNvSpPr>
            <a:spLocks noGrp="1"/>
          </p:cNvSpPr>
          <p:nvPr>
            <p:ph type="body" idx="1"/>
          </p:nvPr>
        </p:nvSpPr>
        <p:spPr/>
        <p:txBody>
          <a:bodyPr/>
          <a:lstStyle/>
          <a:p>
            <a:r>
              <a:rPr lang="en-US" dirty="0" smtClean="0"/>
              <a:t>Section </a:t>
            </a:r>
            <a:r>
              <a:rPr lang="en-US" dirty="0" smtClean="0">
                <a:solidFill>
                  <a:schemeClr val="accent1"/>
                </a:solidFill>
              </a:rPr>
              <a:t>2</a:t>
            </a:r>
            <a:r>
              <a:rPr lang="en-US" dirty="0" smtClean="0"/>
              <a:t> of </a:t>
            </a:r>
            <a:r>
              <a:rPr lang="en-US" dirty="0" smtClean="0">
                <a:solidFill>
                  <a:schemeClr val="tx1"/>
                </a:solidFill>
              </a:rPr>
              <a:t>7</a:t>
            </a:r>
            <a:endParaRPr lang="en-US" dirty="0">
              <a:solidFill>
                <a:schemeClr val="tx1"/>
              </a:solidFill>
            </a:endParaRP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 Sizes</a:t>
            </a:r>
            <a:endParaRPr lang="en-US" dirty="0"/>
          </a:p>
        </p:txBody>
      </p:sp>
      <p:sp>
        <p:nvSpPr>
          <p:cNvPr id="3" name="Content Placeholder 2"/>
          <p:cNvSpPr>
            <a:spLocks noGrp="1"/>
          </p:cNvSpPr>
          <p:nvPr>
            <p:ph idx="1"/>
          </p:nvPr>
        </p:nvSpPr>
        <p:spPr/>
        <p:txBody>
          <a:bodyPr>
            <a:normAutofit lnSpcReduction="10000"/>
          </a:bodyPr>
          <a:lstStyle/>
          <a:p>
            <a:r>
              <a:rPr lang="en-US" dirty="0" smtClean="0"/>
              <a:t>The issue of font sizes is unfortunately somewhat tricky. </a:t>
            </a:r>
          </a:p>
          <a:p>
            <a:r>
              <a:rPr lang="en-US" dirty="0" smtClean="0"/>
              <a:t>In a print-based program such as a word processor, specifying a font size in points is unproblematic. </a:t>
            </a:r>
          </a:p>
          <a:p>
            <a:r>
              <a:rPr lang="en-US" dirty="0" smtClean="0"/>
              <a:t>However, absolute units such as points and inches do not translate very well to pixel-based devices. </a:t>
            </a:r>
          </a:p>
          <a:p>
            <a:r>
              <a:rPr lang="en-US" dirty="0" smtClean="0"/>
              <a:t>Somewhat surprisingly, pixels are also a problematic unit. </a:t>
            </a:r>
          </a:p>
          <a:p>
            <a:pPr marL="287338"/>
            <a:r>
              <a:rPr lang="en-US" dirty="0" smtClean="0"/>
              <a:t>Newer mobile devices in recent years have been increasing pixel densities so that a given CSS pixel does not correlate to a single device pixel.</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Mo control, mo problems</a:t>
            </a:r>
            <a:endParaRPr lang="en-US" dirty="0"/>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Font Sizes</a:t>
            </a:r>
            <a:endParaRPr lang="en-US" dirty="0"/>
          </a:p>
        </p:txBody>
      </p:sp>
      <p:sp>
        <p:nvSpPr>
          <p:cNvPr id="3" name="Content Placeholder 2"/>
          <p:cNvSpPr>
            <a:spLocks noGrp="1"/>
          </p:cNvSpPr>
          <p:nvPr>
            <p:ph idx="1"/>
          </p:nvPr>
        </p:nvSpPr>
        <p:spPr/>
        <p:txBody>
          <a:bodyPr/>
          <a:lstStyle/>
          <a:p>
            <a:r>
              <a:rPr lang="en-US" dirty="0" smtClean="0"/>
              <a:t>If we wish to create web layouts that work well on different devices, we should learn to use relative units such as </a:t>
            </a:r>
            <a:r>
              <a:rPr lang="en-US" b="1" dirty="0" err="1" smtClean="0">
                <a:solidFill>
                  <a:schemeClr val="accent1"/>
                </a:solidFill>
              </a:rPr>
              <a:t>em</a:t>
            </a:r>
            <a:r>
              <a:rPr lang="en-US" dirty="0" smtClean="0"/>
              <a:t> units or </a:t>
            </a:r>
            <a:r>
              <a:rPr lang="en-US" b="1" dirty="0" smtClean="0">
                <a:solidFill>
                  <a:schemeClr val="accent1"/>
                </a:solidFill>
              </a:rPr>
              <a:t>percentages</a:t>
            </a:r>
            <a:r>
              <a:rPr lang="en-US" dirty="0" smtClean="0"/>
              <a:t> for our font sizes (and indeed for other sizes in CSS as well). </a:t>
            </a:r>
          </a:p>
          <a:p>
            <a:r>
              <a:rPr lang="en-US" dirty="0" smtClean="0"/>
              <a:t>One of the principles of the web is that the user should be able to change the size of the text if he or she so wishes to do so. </a:t>
            </a:r>
          </a:p>
          <a:p>
            <a:r>
              <a:rPr lang="en-US" dirty="0" smtClean="0"/>
              <a:t>Using percentages or </a:t>
            </a:r>
            <a:r>
              <a:rPr lang="en-US" dirty="0" err="1" smtClean="0"/>
              <a:t>em</a:t>
            </a:r>
            <a:r>
              <a:rPr lang="en-US" dirty="0" smtClean="0"/>
              <a:t> units ensures that this user action will work.</a:t>
            </a:r>
          </a:p>
          <a:p>
            <a:endParaRPr lang="en-US" dirty="0"/>
          </a:p>
        </p:txBody>
      </p:sp>
      <p:sp>
        <p:nvSpPr>
          <p:cNvPr id="4" name="Content Placeholder 3"/>
          <p:cNvSpPr>
            <a:spLocks noGrp="1"/>
          </p:cNvSpPr>
          <p:nvPr>
            <p:ph sz="quarter" idx="13"/>
          </p:nvPr>
        </p:nvSpPr>
        <p:spPr/>
        <p:txBody>
          <a:bodyPr>
            <a:normAutofit lnSpcReduction="10000"/>
          </a:bodyPr>
          <a:lstStyle/>
          <a:p>
            <a:r>
              <a:rPr lang="en-US" dirty="0" smtClean="0"/>
              <a:t>Welcome </a:t>
            </a:r>
            <a:r>
              <a:rPr lang="en-US" dirty="0" err="1" smtClean="0"/>
              <a:t>ems</a:t>
            </a:r>
            <a:r>
              <a:rPr lang="en-US" dirty="0" smtClean="0"/>
              <a:t> and percents again</a:t>
            </a:r>
            <a:endParaRPr lang="en-US" dirty="0"/>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use </a:t>
            </a:r>
            <a:r>
              <a:rPr lang="en-US" dirty="0" err="1" smtClean="0"/>
              <a:t>ems</a:t>
            </a:r>
            <a:r>
              <a:rPr lang="en-US" dirty="0" smtClean="0"/>
              <a:t> and percents</a:t>
            </a:r>
            <a:endParaRPr lang="en-US" dirty="0"/>
          </a:p>
        </p:txBody>
      </p:sp>
      <p:sp>
        <p:nvSpPr>
          <p:cNvPr id="3" name="Content Placeholder 2"/>
          <p:cNvSpPr>
            <a:spLocks noGrp="1"/>
          </p:cNvSpPr>
          <p:nvPr>
            <p:ph idx="1"/>
          </p:nvPr>
        </p:nvSpPr>
        <p:spPr/>
        <p:txBody>
          <a:bodyPr/>
          <a:lstStyle/>
          <a:p>
            <a:r>
              <a:rPr lang="en-US" dirty="0" smtClean="0"/>
              <a:t>When used to specify a font size, both </a:t>
            </a:r>
            <a:r>
              <a:rPr lang="en-US" dirty="0" err="1" smtClean="0"/>
              <a:t>em</a:t>
            </a:r>
            <a:r>
              <a:rPr lang="en-US" dirty="0" smtClean="0"/>
              <a:t> units and percentages are relative to the parent’s font size. </a:t>
            </a:r>
            <a:endParaRPr lang="en-US" dirty="0"/>
          </a:p>
        </p:txBody>
      </p:sp>
      <p:sp>
        <p:nvSpPr>
          <p:cNvPr id="4" name="Content Placeholder 3"/>
          <p:cNvSpPr>
            <a:spLocks noGrp="1"/>
          </p:cNvSpPr>
          <p:nvPr>
            <p:ph sz="quarter" idx="13"/>
          </p:nvPr>
        </p:nvSpPr>
        <p:spPr/>
        <p:txBody>
          <a:bodyPr>
            <a:normAutofit lnSpcReduction="10000"/>
          </a:bodyPr>
          <a:lstStyle/>
          <a:p>
            <a:endParaRPr lang="en-US"/>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use </a:t>
            </a:r>
            <a:r>
              <a:rPr lang="en-US" dirty="0" err="1" smtClean="0"/>
              <a:t>ems</a:t>
            </a:r>
            <a:r>
              <a:rPr lang="en-US" dirty="0" smtClean="0"/>
              <a:t> and percents</a:t>
            </a:r>
            <a:endParaRPr lang="en-US" dirty="0"/>
          </a:p>
        </p:txBody>
      </p:sp>
      <p:graphicFrame>
        <p:nvGraphicFramePr>
          <p:cNvPr id="99330" name="Object 2"/>
          <p:cNvGraphicFramePr>
            <a:graphicFrameLocks noChangeAspect="1"/>
          </p:cNvGraphicFramePr>
          <p:nvPr/>
        </p:nvGraphicFramePr>
        <p:xfrm>
          <a:off x="990600" y="1066800"/>
          <a:ext cx="7733426" cy="3200400"/>
        </p:xfrm>
        <a:graphic>
          <a:graphicData uri="http://schemas.openxmlformats.org/presentationml/2006/ole">
            <mc:AlternateContent xmlns:mc="http://schemas.openxmlformats.org/markup-compatibility/2006">
              <mc:Choice xmlns:v="urn:schemas-microsoft-com:vml" Requires="v">
                <p:oleObj spid="_x0000_s99383" name="Visio" r:id="rId3" imgW="7019945" imgH="2905057" progId="Visio.Drawing.11">
                  <p:embed/>
                </p:oleObj>
              </mc:Choice>
              <mc:Fallback>
                <p:oleObj name="Visio" r:id="rId3" imgW="7019945" imgH="2905057"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1066800"/>
                        <a:ext cx="7733426" cy="3200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use </a:t>
            </a:r>
            <a:r>
              <a:rPr lang="en-US" dirty="0" err="1" smtClean="0"/>
              <a:t>ems</a:t>
            </a:r>
            <a:r>
              <a:rPr lang="en-US" dirty="0" smtClean="0"/>
              <a:t> and percents</a:t>
            </a:r>
            <a:endParaRPr lang="en-US" dirty="0"/>
          </a:p>
        </p:txBody>
      </p:sp>
      <p:sp>
        <p:nvSpPr>
          <p:cNvPr id="3" name="Content Placeholder 2"/>
          <p:cNvSpPr>
            <a:spLocks noGrp="1"/>
          </p:cNvSpPr>
          <p:nvPr>
            <p:ph idx="1"/>
          </p:nvPr>
        </p:nvSpPr>
        <p:spPr/>
        <p:txBody>
          <a:bodyPr/>
          <a:lstStyle/>
          <a:p>
            <a:r>
              <a:rPr lang="en-US" dirty="0" smtClean="0"/>
              <a:t>While this looks pretty easy to master, things unfortunately can quickly become quite complicated. </a:t>
            </a:r>
          </a:p>
          <a:p>
            <a:r>
              <a:rPr lang="en-US" dirty="0" smtClean="0"/>
              <a:t>Remember that percents and </a:t>
            </a:r>
            <a:r>
              <a:rPr lang="en-US" dirty="0" err="1" smtClean="0"/>
              <a:t>em</a:t>
            </a:r>
            <a:r>
              <a:rPr lang="en-US" dirty="0" smtClean="0"/>
              <a:t> units are relative to their parents, so if the parent font size changes, this affects all of its contents.</a:t>
            </a:r>
            <a:endParaRPr lang="en-US" dirty="0"/>
          </a:p>
        </p:txBody>
      </p:sp>
      <p:sp>
        <p:nvSpPr>
          <p:cNvPr id="4" name="Content Placeholder 3"/>
          <p:cNvSpPr>
            <a:spLocks noGrp="1"/>
          </p:cNvSpPr>
          <p:nvPr>
            <p:ph sz="quarter" idx="13"/>
          </p:nvPr>
        </p:nvSpPr>
        <p:spPr/>
        <p:txBody>
          <a:bodyPr>
            <a:normAutofit lnSpcReduction="10000"/>
          </a:bodyPr>
          <a:lstStyle/>
          <a:p>
            <a:r>
              <a:rPr lang="en-US" dirty="0" smtClean="0"/>
              <a:t>It might seem easy … but it’s not …</a:t>
            </a:r>
            <a:endParaRPr lang="en-US" dirty="0"/>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ems</a:t>
            </a:r>
            <a:r>
              <a:rPr lang="en-US" dirty="0" smtClean="0"/>
              <a:t> and percents</a:t>
            </a:r>
            <a:endParaRPr lang="en-US" dirty="0"/>
          </a:p>
        </p:txBody>
      </p:sp>
      <p:graphicFrame>
        <p:nvGraphicFramePr>
          <p:cNvPr id="100354" name="Object 2"/>
          <p:cNvGraphicFramePr>
            <a:graphicFrameLocks noChangeAspect="1"/>
          </p:cNvGraphicFramePr>
          <p:nvPr/>
        </p:nvGraphicFramePr>
        <p:xfrm>
          <a:off x="990600" y="942242"/>
          <a:ext cx="6553200" cy="5169633"/>
        </p:xfrm>
        <a:graphic>
          <a:graphicData uri="http://schemas.openxmlformats.org/presentationml/2006/ole">
            <mc:AlternateContent xmlns:mc="http://schemas.openxmlformats.org/markup-compatibility/2006">
              <mc:Choice xmlns:v="urn:schemas-microsoft-com:vml" Requires="v">
                <p:oleObj spid="_x0000_s100407" name="Visio" r:id="rId3" imgW="6105545" imgH="4817083" progId="Visio.Drawing.11">
                  <p:embed/>
                </p:oleObj>
              </mc:Choice>
              <mc:Fallback>
                <p:oleObj name="Visio" r:id="rId3" imgW="6105545" imgH="4817083"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600" y="942242"/>
                        <a:ext cx="6553200" cy="516963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The </a:t>
            </a:r>
            <a:r>
              <a:rPr lang="en-US" dirty="0" err="1" smtClean="0"/>
              <a:t>rem</a:t>
            </a:r>
            <a:r>
              <a:rPr lang="en-US" dirty="0" smtClean="0"/>
              <a:t> unit</a:t>
            </a:r>
            <a:endParaRPr lang="en-US" dirty="0"/>
          </a:p>
        </p:txBody>
      </p:sp>
      <p:sp>
        <p:nvSpPr>
          <p:cNvPr id="4" name="Content Placeholder 3"/>
          <p:cNvSpPr>
            <a:spLocks noGrp="1"/>
          </p:cNvSpPr>
          <p:nvPr>
            <p:ph idx="1"/>
          </p:nvPr>
        </p:nvSpPr>
        <p:spPr/>
        <p:txBody>
          <a:bodyPr/>
          <a:lstStyle/>
          <a:p>
            <a:r>
              <a:rPr lang="en-US" dirty="0" smtClean="0"/>
              <a:t>CSS3 now supports a new relative measure, the </a:t>
            </a:r>
            <a:r>
              <a:rPr lang="en-US" b="1" dirty="0" err="1" smtClean="0">
                <a:solidFill>
                  <a:schemeClr val="accent1"/>
                </a:solidFill>
              </a:rPr>
              <a:t>rem</a:t>
            </a:r>
            <a:r>
              <a:rPr lang="en-US" dirty="0" smtClean="0"/>
              <a:t> (for root </a:t>
            </a:r>
            <a:r>
              <a:rPr lang="en-US" dirty="0" err="1" smtClean="0"/>
              <a:t>em</a:t>
            </a:r>
            <a:r>
              <a:rPr lang="en-US" dirty="0" smtClean="0"/>
              <a:t> unit). </a:t>
            </a:r>
          </a:p>
          <a:p>
            <a:r>
              <a:rPr lang="en-US" dirty="0" smtClean="0"/>
              <a:t>This unit is always relative to the size of the root element (i.e., the &lt;html&gt; element). </a:t>
            </a:r>
          </a:p>
          <a:p>
            <a:r>
              <a:rPr lang="en-US" dirty="0" smtClean="0"/>
              <a:t>However, since Internet Explorer prior to version 9 do not support the </a:t>
            </a:r>
            <a:r>
              <a:rPr lang="en-US" dirty="0" err="1" smtClean="0"/>
              <a:t>rem</a:t>
            </a:r>
            <a:r>
              <a:rPr lang="en-US" dirty="0" smtClean="0"/>
              <a:t> units, you need to provide some type of fallback for those browsers.</a:t>
            </a:r>
            <a:endParaRPr lang="en-US" dirty="0"/>
          </a:p>
        </p:txBody>
      </p:sp>
      <p:sp>
        <p:nvSpPr>
          <p:cNvPr id="5" name="Content Placeholder 4"/>
          <p:cNvSpPr>
            <a:spLocks noGrp="1"/>
          </p:cNvSpPr>
          <p:nvPr>
            <p:ph sz="quarter" idx="13"/>
          </p:nvPr>
        </p:nvSpPr>
        <p:spPr/>
        <p:txBody>
          <a:bodyPr>
            <a:normAutofit lnSpcReduction="10000"/>
          </a:bodyPr>
          <a:lstStyle/>
          <a:p>
            <a:r>
              <a:rPr lang="en-US" dirty="0" smtClean="0"/>
              <a:t>Solution to font sizing hassles?</a:t>
            </a:r>
            <a:endParaRPr lang="en-US" dirty="0"/>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rem</a:t>
            </a:r>
            <a:r>
              <a:rPr lang="en-US" dirty="0" smtClean="0"/>
              <a:t> unit</a:t>
            </a:r>
            <a:endParaRPr lang="en-US" dirty="0"/>
          </a:p>
        </p:txBody>
      </p:sp>
      <p:graphicFrame>
        <p:nvGraphicFramePr>
          <p:cNvPr id="101378" name="Object 2"/>
          <p:cNvGraphicFramePr>
            <a:graphicFrameLocks noChangeAspect="1"/>
          </p:cNvGraphicFramePr>
          <p:nvPr/>
        </p:nvGraphicFramePr>
        <p:xfrm>
          <a:off x="1066800" y="914400"/>
          <a:ext cx="7595691" cy="2438400"/>
        </p:xfrm>
        <a:graphic>
          <a:graphicData uri="http://schemas.openxmlformats.org/presentationml/2006/ole">
            <mc:AlternateContent xmlns:mc="http://schemas.openxmlformats.org/markup-compatibility/2006">
              <mc:Choice xmlns:v="urn:schemas-microsoft-com:vml" Requires="v">
                <p:oleObj spid="_x0000_s101431" name="Visio" r:id="rId3" imgW="6448343" imgH="2070100" progId="Visio.Drawing.11">
                  <p:embed/>
                </p:oleObj>
              </mc:Choice>
              <mc:Fallback>
                <p:oleObj name="Visio" r:id="rId3" imgW="6448343" imgH="2070100" progId="Visio.Drawing.11">
                  <p:embed/>
                  <p:pic>
                    <p:nvPicPr>
                      <p:cNvPr id="0" name="Picture 4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914400"/>
                        <a:ext cx="7595691" cy="2438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you’ve learned</a:t>
            </a:r>
          </a:p>
        </p:txBody>
      </p:sp>
      <p:sp>
        <p:nvSpPr>
          <p:cNvPr id="6" name="Rounded Rectangle 5"/>
          <p:cNvSpPr/>
          <p:nvPr/>
        </p:nvSpPr>
        <p:spPr>
          <a:xfrm>
            <a:off x="9144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4648200" y="9144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849242" y="1076980"/>
            <a:ext cx="1747914" cy="523220"/>
          </a:xfrm>
          <a:prstGeom prst="rect">
            <a:avLst/>
          </a:prstGeom>
          <a:noFill/>
        </p:spPr>
        <p:txBody>
          <a:bodyPr wrap="none" rtlCol="0">
            <a:spAutoFit/>
          </a:bodyPr>
          <a:lstStyle/>
          <a:p>
            <a:r>
              <a:rPr lang="en-US" sz="2800" dirty="0" smtClean="0">
                <a:solidFill>
                  <a:schemeClr val="bg2"/>
                </a:solidFill>
                <a:latin typeface="Rockwell Condensed" pitchFamily="18" charset="0"/>
              </a:rPr>
              <a:t>What is </a:t>
            </a:r>
            <a:r>
              <a:rPr lang="en-US" sz="2800" dirty="0" smtClean="0">
                <a:solidFill>
                  <a:schemeClr val="accent5"/>
                </a:solidFill>
                <a:latin typeface="Rockwell Condensed" pitchFamily="18" charset="0"/>
              </a:rPr>
              <a:t>CSS</a:t>
            </a:r>
            <a:r>
              <a:rPr lang="en-US" sz="2800" dirty="0" smtClean="0">
                <a:solidFill>
                  <a:schemeClr val="bg2"/>
                </a:solidFill>
                <a:latin typeface="Rockwell Condensed" pitchFamily="18" charset="0"/>
              </a:rPr>
              <a:t>?</a:t>
            </a:r>
            <a:endParaRPr lang="en-US" sz="2800" dirty="0">
              <a:solidFill>
                <a:schemeClr val="bg2"/>
              </a:solidFill>
              <a:latin typeface="Rockwell Condensed" pitchFamily="18" charset="0"/>
            </a:endParaRPr>
          </a:p>
        </p:txBody>
      </p:sp>
      <p:sp>
        <p:nvSpPr>
          <p:cNvPr id="9" name="TextBox 8"/>
          <p:cNvSpPr txBox="1"/>
          <p:nvPr/>
        </p:nvSpPr>
        <p:spPr>
          <a:xfrm>
            <a:off x="5410201" y="10769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CSS </a:t>
            </a:r>
            <a:r>
              <a:rPr lang="en-US" sz="2800" dirty="0" smtClean="0">
                <a:solidFill>
                  <a:schemeClr val="accent5"/>
                </a:solidFill>
                <a:latin typeface="Rockwell Condensed" pitchFamily="18" charset="0"/>
              </a:rPr>
              <a:t>Syntax</a:t>
            </a:r>
            <a:endParaRPr lang="en-US" sz="2800" dirty="0">
              <a:solidFill>
                <a:schemeClr val="accent5"/>
              </a:solidFill>
              <a:latin typeface="Rockwell Condensed" pitchFamily="18" charset="0"/>
            </a:endParaRPr>
          </a:p>
        </p:txBody>
      </p:sp>
      <p:sp>
        <p:nvSpPr>
          <p:cNvPr id="10" name="Rounded Rectangle 9"/>
          <p:cNvSpPr/>
          <p:nvPr/>
        </p:nvSpPr>
        <p:spPr>
          <a:xfrm>
            <a:off x="9144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764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Location </a:t>
            </a:r>
            <a:r>
              <a:rPr lang="en-US" sz="2800" dirty="0" smtClean="0">
                <a:solidFill>
                  <a:schemeClr val="bg2"/>
                </a:solidFill>
                <a:latin typeface="Rockwell Condensed" pitchFamily="18" charset="0"/>
              </a:rPr>
              <a:t>of Styles</a:t>
            </a:r>
            <a:endParaRPr lang="en-US" sz="2800" dirty="0">
              <a:solidFill>
                <a:schemeClr val="bg2"/>
              </a:solidFill>
              <a:latin typeface="Rockwell Condensed" pitchFamily="18" charset="0"/>
            </a:endParaRPr>
          </a:p>
        </p:txBody>
      </p:sp>
      <p:sp>
        <p:nvSpPr>
          <p:cNvPr id="12" name="Rounded Rectangle 11"/>
          <p:cNvSpPr/>
          <p:nvPr/>
        </p:nvSpPr>
        <p:spPr>
          <a:xfrm>
            <a:off x="4648200" y="23622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5410201" y="2524780"/>
            <a:ext cx="2590800" cy="523220"/>
          </a:xfrm>
          <a:prstGeom prst="rect">
            <a:avLst/>
          </a:prstGeom>
          <a:noFill/>
        </p:spPr>
        <p:txBody>
          <a:bodyPr wrap="square" rtlCol="0">
            <a:spAutoFit/>
          </a:bodyPr>
          <a:lstStyle/>
          <a:p>
            <a:r>
              <a:rPr lang="en-US" sz="2800" dirty="0" smtClean="0">
                <a:solidFill>
                  <a:schemeClr val="accent5"/>
                </a:solidFill>
                <a:latin typeface="Rockwell Condensed" pitchFamily="18" charset="0"/>
              </a:rPr>
              <a:t>Selectors</a:t>
            </a:r>
            <a:endParaRPr lang="en-US" sz="2800" dirty="0">
              <a:solidFill>
                <a:schemeClr val="accent5"/>
              </a:solidFill>
              <a:latin typeface="Rockwell Condensed" pitchFamily="18" charset="0"/>
            </a:endParaRPr>
          </a:p>
        </p:txBody>
      </p:sp>
      <p:sp>
        <p:nvSpPr>
          <p:cNvPr id="14" name="Rounded Rectangle 13"/>
          <p:cNvSpPr/>
          <p:nvPr/>
        </p:nvSpPr>
        <p:spPr>
          <a:xfrm>
            <a:off x="9144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676400" y="3972580"/>
            <a:ext cx="2743199" cy="954107"/>
          </a:xfrm>
          <a:prstGeom prst="rect">
            <a:avLst/>
          </a:prstGeom>
          <a:noFill/>
        </p:spPr>
        <p:txBody>
          <a:bodyPr wrap="square" rtlCol="0">
            <a:spAutoFit/>
          </a:bodyPr>
          <a:lstStyle/>
          <a:p>
            <a:r>
              <a:rPr lang="en-US" sz="2800" dirty="0" smtClean="0">
                <a:solidFill>
                  <a:schemeClr val="bg2"/>
                </a:solidFill>
                <a:latin typeface="Rockwell Condensed" pitchFamily="18" charset="0"/>
              </a:rPr>
              <a:t>The</a:t>
            </a:r>
            <a:r>
              <a:rPr lang="en-US" sz="2800" dirty="0" smtClean="0">
                <a:solidFill>
                  <a:schemeClr val="tx2"/>
                </a:solidFill>
                <a:latin typeface="Rockwell Condensed" pitchFamily="18" charset="0"/>
              </a:rPr>
              <a:t> </a:t>
            </a:r>
            <a:r>
              <a:rPr lang="en-US" sz="2800" dirty="0" smtClean="0">
                <a:solidFill>
                  <a:schemeClr val="accent5"/>
                </a:solidFill>
                <a:latin typeface="Rockwell Condensed" pitchFamily="18" charset="0"/>
              </a:rPr>
              <a:t>Cascade</a:t>
            </a:r>
            <a:r>
              <a:rPr lang="en-US" sz="2800" dirty="0" smtClean="0">
                <a:solidFill>
                  <a:schemeClr val="bg2"/>
                </a:solidFill>
                <a:latin typeface="Rockwell Condensed" pitchFamily="18" charset="0"/>
              </a:rPr>
              <a:t>: How Styles Interact</a:t>
            </a:r>
            <a:endParaRPr lang="en-US" sz="2800" dirty="0">
              <a:solidFill>
                <a:schemeClr val="bg2"/>
              </a:solidFill>
              <a:latin typeface="Rockwell Condensed" pitchFamily="18" charset="0"/>
            </a:endParaRPr>
          </a:p>
        </p:txBody>
      </p:sp>
      <p:sp>
        <p:nvSpPr>
          <p:cNvPr id="16" name="Rounded Rectangle 15"/>
          <p:cNvSpPr/>
          <p:nvPr/>
        </p:nvSpPr>
        <p:spPr>
          <a:xfrm>
            <a:off x="4648200" y="38100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5410201" y="3972580"/>
            <a:ext cx="2590800" cy="523220"/>
          </a:xfrm>
          <a:prstGeom prst="rect">
            <a:avLst/>
          </a:prstGeom>
          <a:noFill/>
        </p:spPr>
        <p:txBody>
          <a:bodyPr wrap="square" rtlCol="0">
            <a:spAutoFit/>
          </a:bodyPr>
          <a:lstStyle/>
          <a:p>
            <a:r>
              <a:rPr lang="en-US" sz="2800" dirty="0" smtClean="0">
                <a:solidFill>
                  <a:schemeClr val="bg2"/>
                </a:solidFill>
                <a:latin typeface="Rockwell Condensed" pitchFamily="18" charset="0"/>
              </a:rPr>
              <a:t>The </a:t>
            </a:r>
            <a:r>
              <a:rPr lang="en-US" sz="2800" dirty="0" smtClean="0">
                <a:solidFill>
                  <a:schemeClr val="accent5"/>
                </a:solidFill>
                <a:latin typeface="Rockwell Condensed" pitchFamily="18" charset="0"/>
              </a:rPr>
              <a:t>Box </a:t>
            </a:r>
            <a:r>
              <a:rPr lang="en-US" sz="2800" dirty="0" smtClean="0">
                <a:solidFill>
                  <a:schemeClr val="bg2"/>
                </a:solidFill>
                <a:latin typeface="Rockwell Condensed" pitchFamily="18" charset="0"/>
              </a:rPr>
              <a:t>Model</a:t>
            </a:r>
            <a:endParaRPr lang="en-US" sz="2800" dirty="0">
              <a:solidFill>
                <a:schemeClr val="tx2"/>
              </a:solidFill>
              <a:latin typeface="Rockwell Condensed" pitchFamily="18" charset="0"/>
            </a:endParaRPr>
          </a:p>
        </p:txBody>
      </p:sp>
      <p:sp>
        <p:nvSpPr>
          <p:cNvPr id="20" name="TextBox 19"/>
          <p:cNvSpPr txBox="1"/>
          <p:nvPr/>
        </p:nvSpPr>
        <p:spPr>
          <a:xfrm>
            <a:off x="9144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1</a:t>
            </a:r>
            <a:endParaRPr lang="en-US" sz="7200" dirty="0">
              <a:solidFill>
                <a:schemeClr val="bg1"/>
              </a:solidFill>
              <a:latin typeface="Rockwell Extra Bold" pitchFamily="18" charset="0"/>
            </a:endParaRPr>
          </a:p>
        </p:txBody>
      </p:sp>
      <p:sp>
        <p:nvSpPr>
          <p:cNvPr id="21" name="TextBox 20"/>
          <p:cNvSpPr txBox="1"/>
          <p:nvPr/>
        </p:nvSpPr>
        <p:spPr>
          <a:xfrm>
            <a:off x="4648200" y="9144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2</a:t>
            </a:r>
            <a:endParaRPr lang="en-US" sz="7200" dirty="0">
              <a:solidFill>
                <a:schemeClr val="bg1"/>
              </a:solidFill>
              <a:latin typeface="Rockwell Extra Bold" pitchFamily="18" charset="0"/>
            </a:endParaRPr>
          </a:p>
        </p:txBody>
      </p:sp>
      <p:sp>
        <p:nvSpPr>
          <p:cNvPr id="22" name="TextBox 21"/>
          <p:cNvSpPr txBox="1"/>
          <p:nvPr/>
        </p:nvSpPr>
        <p:spPr>
          <a:xfrm>
            <a:off x="9144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3</a:t>
            </a:r>
            <a:endParaRPr lang="en-US" sz="7200" dirty="0">
              <a:solidFill>
                <a:schemeClr val="bg1"/>
              </a:solidFill>
              <a:latin typeface="Rockwell Extra Bold" pitchFamily="18" charset="0"/>
            </a:endParaRPr>
          </a:p>
        </p:txBody>
      </p:sp>
      <p:sp>
        <p:nvSpPr>
          <p:cNvPr id="23" name="TextBox 22"/>
          <p:cNvSpPr txBox="1"/>
          <p:nvPr/>
        </p:nvSpPr>
        <p:spPr>
          <a:xfrm>
            <a:off x="4648200" y="2381071"/>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4</a:t>
            </a:r>
            <a:endParaRPr lang="en-US" sz="7200" dirty="0">
              <a:solidFill>
                <a:schemeClr val="bg1"/>
              </a:solidFill>
              <a:latin typeface="Rockwell Extra Bold" pitchFamily="18" charset="0"/>
            </a:endParaRPr>
          </a:p>
        </p:txBody>
      </p:sp>
      <p:sp>
        <p:nvSpPr>
          <p:cNvPr id="24" name="TextBox 23"/>
          <p:cNvSpPr txBox="1"/>
          <p:nvPr/>
        </p:nvSpPr>
        <p:spPr>
          <a:xfrm>
            <a:off x="9144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5</a:t>
            </a:r>
            <a:endParaRPr lang="en-US" sz="7200" dirty="0">
              <a:solidFill>
                <a:schemeClr val="bg1"/>
              </a:solidFill>
              <a:latin typeface="Rockwell Extra Bold" pitchFamily="18" charset="0"/>
            </a:endParaRPr>
          </a:p>
        </p:txBody>
      </p:sp>
      <p:sp>
        <p:nvSpPr>
          <p:cNvPr id="25" name="TextBox 24"/>
          <p:cNvSpPr txBox="1"/>
          <p:nvPr/>
        </p:nvSpPr>
        <p:spPr>
          <a:xfrm>
            <a:off x="4648200" y="38100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6</a:t>
            </a:r>
            <a:endParaRPr lang="en-US" sz="7200" dirty="0">
              <a:solidFill>
                <a:schemeClr val="bg1"/>
              </a:solidFill>
              <a:latin typeface="Rockwell Extra Bold" pitchFamily="18" charset="0"/>
            </a:endParaRPr>
          </a:p>
        </p:txBody>
      </p:sp>
      <p:sp>
        <p:nvSpPr>
          <p:cNvPr id="26" name="Rounded Rectangle 25"/>
          <p:cNvSpPr/>
          <p:nvPr/>
        </p:nvSpPr>
        <p:spPr>
          <a:xfrm>
            <a:off x="914400" y="5257800"/>
            <a:ext cx="3581400" cy="1219200"/>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1676400" y="5420380"/>
            <a:ext cx="2743199" cy="523220"/>
          </a:xfrm>
          <a:prstGeom prst="rect">
            <a:avLst/>
          </a:prstGeom>
          <a:noFill/>
        </p:spPr>
        <p:txBody>
          <a:bodyPr wrap="square" rtlCol="0">
            <a:spAutoFit/>
          </a:bodyPr>
          <a:lstStyle/>
          <a:p>
            <a:r>
              <a:rPr lang="en-US" sz="2800" dirty="0" smtClean="0">
                <a:solidFill>
                  <a:schemeClr val="bg2"/>
                </a:solidFill>
                <a:latin typeface="Rockwell Condensed" pitchFamily="18" charset="0"/>
              </a:rPr>
              <a:t>CSS </a:t>
            </a:r>
            <a:r>
              <a:rPr lang="en-US" sz="2800" dirty="0" smtClean="0">
                <a:solidFill>
                  <a:schemeClr val="accent5"/>
                </a:solidFill>
                <a:latin typeface="Rockwell Condensed" pitchFamily="18" charset="0"/>
              </a:rPr>
              <a:t>Text </a:t>
            </a:r>
            <a:r>
              <a:rPr lang="en-US" sz="2800" dirty="0" smtClean="0">
                <a:solidFill>
                  <a:schemeClr val="bg2"/>
                </a:solidFill>
                <a:latin typeface="Rockwell Condensed" pitchFamily="18" charset="0"/>
              </a:rPr>
              <a:t>Styling</a:t>
            </a:r>
            <a:endParaRPr lang="en-US" sz="2800" dirty="0">
              <a:solidFill>
                <a:schemeClr val="bg2"/>
              </a:solidFill>
              <a:latin typeface="Rockwell Condensed" pitchFamily="18" charset="0"/>
            </a:endParaRPr>
          </a:p>
        </p:txBody>
      </p:sp>
      <p:sp>
        <p:nvSpPr>
          <p:cNvPr id="28" name="TextBox 27"/>
          <p:cNvSpPr txBox="1"/>
          <p:nvPr/>
        </p:nvSpPr>
        <p:spPr>
          <a:xfrm>
            <a:off x="914400" y="5257800"/>
            <a:ext cx="685800" cy="1200329"/>
          </a:xfrm>
          <a:prstGeom prst="rect">
            <a:avLst/>
          </a:prstGeom>
          <a:noFill/>
        </p:spPr>
        <p:txBody>
          <a:bodyPr wrap="square" rtlCol="0">
            <a:spAutoFit/>
          </a:bodyPr>
          <a:lstStyle/>
          <a:p>
            <a:r>
              <a:rPr lang="en-US" sz="7200" dirty="0" smtClean="0">
                <a:solidFill>
                  <a:schemeClr val="bg1"/>
                </a:solidFill>
                <a:latin typeface="Rockwell Extra Bold" pitchFamily="18" charset="0"/>
              </a:rPr>
              <a:t>7</a:t>
            </a:r>
            <a:endParaRPr lang="en-US" sz="7200" dirty="0">
              <a:solidFill>
                <a:schemeClr val="bg1"/>
              </a:solidFill>
              <a:latin typeface="Rockwell Extra Bold" pitchFamily="18" charset="0"/>
            </a:endParaRPr>
          </a:p>
        </p:txBody>
      </p:sp>
    </p:spTree>
    <p:extLst>
      <p:ext uri="{BB962C8B-B14F-4D97-AF65-F5344CB8AC3E}">
        <p14:creationId xmlns:p14="http://schemas.microsoft.com/office/powerpoint/2010/main" val="1727286725"/>
      </p:ext>
    </p:extLst>
  </p:cSld>
  <p:clrMapOvr>
    <a:masterClrMapping/>
  </p:clrMapOvr>
  <p:timing>
    <p:tnLst>
      <p:par>
        <p:cTn id="1" dur="indefinite" restart="never" nodeType="tmRoot"/>
      </p:par>
    </p:tnLst>
  </p:timing>
</p:sld>
</file>

<file path=ppt/theme/theme1.xml><?xml version="1.0" encoding="utf-8"?>
<a:theme xmlns:a="http://schemas.openxmlformats.org/drawingml/2006/main" name="Presentation">
  <a:themeElements>
    <a:clrScheme name="Book Palette">
      <a:dk1>
        <a:srgbClr val="404040"/>
      </a:dk1>
      <a:lt1>
        <a:srgbClr val="F3F3E7"/>
      </a:lt1>
      <a:dk2>
        <a:srgbClr val="467082"/>
      </a:dk2>
      <a:lt2>
        <a:srgbClr val="FFFFFF"/>
      </a:lt2>
      <a:accent1>
        <a:srgbClr val="009FDA"/>
      </a:accent1>
      <a:accent2>
        <a:srgbClr val="CE2933"/>
      </a:accent2>
      <a:accent3>
        <a:srgbClr val="E6B120"/>
      </a:accent3>
      <a:accent4>
        <a:srgbClr val="467082"/>
      </a:accent4>
      <a:accent5>
        <a:srgbClr val="F3703A"/>
      </a:accent5>
      <a:accent6>
        <a:srgbClr val="00A651"/>
      </a:accent6>
      <a:hlink>
        <a:srgbClr val="7F7F7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Chapter01-PresentationDistilled</Template>
  <TotalTime>1360</TotalTime>
  <Words>5049</Words>
  <Application>Microsoft Office PowerPoint</Application>
  <PresentationFormat>On-screen Show (4:3)</PresentationFormat>
  <Paragraphs>622</Paragraphs>
  <Slides>98</Slides>
  <Notes>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98</vt:i4>
      </vt:variant>
    </vt:vector>
  </HeadingPairs>
  <TitlesOfParts>
    <vt:vector size="108" baseType="lpstr">
      <vt:lpstr>Arial</vt:lpstr>
      <vt:lpstr>Calibri</vt:lpstr>
      <vt:lpstr>Consolas</vt:lpstr>
      <vt:lpstr>Rockwell</vt:lpstr>
      <vt:lpstr>Rockwell Condensed</vt:lpstr>
      <vt:lpstr>Rockwell Extra Bold</vt:lpstr>
      <vt:lpstr>Times New Roman</vt:lpstr>
      <vt:lpstr>Wingdings</vt:lpstr>
      <vt:lpstr>Presentation</vt:lpstr>
      <vt:lpstr>Visio</vt:lpstr>
      <vt:lpstr>CSS: Introduction</vt:lpstr>
      <vt:lpstr>Objectives</vt:lpstr>
      <vt:lpstr>WHAT IS CSS?</vt:lpstr>
      <vt:lpstr>What is CSS?</vt:lpstr>
      <vt:lpstr>What is CSS?</vt:lpstr>
      <vt:lpstr>Benefits of CSS</vt:lpstr>
      <vt:lpstr>CSS Versions</vt:lpstr>
      <vt:lpstr>Browser Adoption</vt:lpstr>
      <vt:lpstr>CSS Syntax</vt:lpstr>
      <vt:lpstr>CSS Syntax</vt:lpstr>
      <vt:lpstr>Properties</vt:lpstr>
      <vt:lpstr>Properties</vt:lpstr>
      <vt:lpstr>Values</vt:lpstr>
      <vt:lpstr>Color Values</vt:lpstr>
      <vt:lpstr>Units of Measurement</vt:lpstr>
      <vt:lpstr>Relative Units</vt:lpstr>
      <vt:lpstr>Absolute Units</vt:lpstr>
      <vt:lpstr>Comments in CSS</vt:lpstr>
      <vt:lpstr>location of styles</vt:lpstr>
      <vt:lpstr>Actually there are three …</vt:lpstr>
      <vt:lpstr>Style Locations</vt:lpstr>
      <vt:lpstr>Inline Styles</vt:lpstr>
      <vt:lpstr>Embedded Style Sheet </vt:lpstr>
      <vt:lpstr>External Style Sheet</vt:lpstr>
      <vt:lpstr>SELECTORS</vt:lpstr>
      <vt:lpstr>Selectors</vt:lpstr>
      <vt:lpstr>Element Selectors</vt:lpstr>
      <vt:lpstr>Grouped Selectors</vt:lpstr>
      <vt:lpstr>Reset</vt:lpstr>
      <vt:lpstr>Class Selectors</vt:lpstr>
      <vt:lpstr>Class Selectors</vt:lpstr>
      <vt:lpstr>Id Selectors</vt:lpstr>
      <vt:lpstr>Id Selectors</vt:lpstr>
      <vt:lpstr>Id versus Class Selectors</vt:lpstr>
      <vt:lpstr>Attribute Selectors</vt:lpstr>
      <vt:lpstr>Attribute Selectors</vt:lpstr>
      <vt:lpstr>Pseudo Selectors </vt:lpstr>
      <vt:lpstr>Pseudo Selectors</vt:lpstr>
      <vt:lpstr>Contextual Selectors</vt:lpstr>
      <vt:lpstr>Contextual Selectors</vt:lpstr>
      <vt:lpstr>Descendant Selector</vt:lpstr>
      <vt:lpstr>Contextual Selectors in Action</vt:lpstr>
      <vt:lpstr>The cascade: how styles interact</vt:lpstr>
      <vt:lpstr>Why Conflict Happens</vt:lpstr>
      <vt:lpstr>Cascade</vt:lpstr>
      <vt:lpstr>Cascade Principles</vt:lpstr>
      <vt:lpstr>Inheritance</vt:lpstr>
      <vt:lpstr>Inheritance</vt:lpstr>
      <vt:lpstr>Inheritance</vt:lpstr>
      <vt:lpstr>Inheritance</vt:lpstr>
      <vt:lpstr>Specificity</vt:lpstr>
      <vt:lpstr>Specificity</vt:lpstr>
      <vt:lpstr>Specificity</vt:lpstr>
      <vt:lpstr>Specificity Algorithm</vt:lpstr>
      <vt:lpstr>Specificity Algorithm</vt:lpstr>
      <vt:lpstr>Location</vt:lpstr>
      <vt:lpstr>Location</vt:lpstr>
      <vt:lpstr>Location</vt:lpstr>
      <vt:lpstr>Location</vt:lpstr>
      <vt:lpstr>The BOX MODEL</vt:lpstr>
      <vt:lpstr>The Box Model</vt:lpstr>
      <vt:lpstr>The Box Model</vt:lpstr>
      <vt:lpstr>Background</vt:lpstr>
      <vt:lpstr>Background Properties</vt:lpstr>
      <vt:lpstr>Background Repeat</vt:lpstr>
      <vt:lpstr>Background Position</vt:lpstr>
      <vt:lpstr>Borders</vt:lpstr>
      <vt:lpstr>Borders</vt:lpstr>
      <vt:lpstr>Shortcut notation</vt:lpstr>
      <vt:lpstr>Margins and Padding</vt:lpstr>
      <vt:lpstr>Margins</vt:lpstr>
      <vt:lpstr>Collapsing Margins</vt:lpstr>
      <vt:lpstr>Collapsing Margins</vt:lpstr>
      <vt:lpstr>Width and Height</vt:lpstr>
      <vt:lpstr>Width and Height</vt:lpstr>
      <vt:lpstr>Width and Height</vt:lpstr>
      <vt:lpstr>PowerPoint Presentation</vt:lpstr>
      <vt:lpstr>Width and Height</vt:lpstr>
      <vt:lpstr>Overflow Property</vt:lpstr>
      <vt:lpstr>Sizing Elements</vt:lpstr>
      <vt:lpstr>PowerPoint Presentation</vt:lpstr>
      <vt:lpstr>Developer Tools</vt:lpstr>
      <vt:lpstr>Developer Tools</vt:lpstr>
      <vt:lpstr>TEXT STYLING</vt:lpstr>
      <vt:lpstr>Text Properties</vt:lpstr>
      <vt:lpstr>Font-Family</vt:lpstr>
      <vt:lpstr>Specifying the Font-Family</vt:lpstr>
      <vt:lpstr>Generic Font-Family</vt:lpstr>
      <vt:lpstr>@font-face</vt:lpstr>
      <vt:lpstr>Font Sizes</vt:lpstr>
      <vt:lpstr>Font Sizes</vt:lpstr>
      <vt:lpstr>How to use ems and percents</vt:lpstr>
      <vt:lpstr>How to use ems and percents</vt:lpstr>
      <vt:lpstr>How to use ems and percents</vt:lpstr>
      <vt:lpstr>ems and percents</vt:lpstr>
      <vt:lpstr>The rem unit</vt:lpstr>
      <vt:lpstr>The rem unit</vt:lpstr>
      <vt:lpstr>What you’ve learned</vt:lpstr>
    </vt:vector>
  </TitlesOfParts>
  <Company>Mount Royal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Randy Connolly</dc:creator>
  <cp:lastModifiedBy>yang</cp:lastModifiedBy>
  <cp:revision>164</cp:revision>
  <dcterms:created xsi:type="dcterms:W3CDTF">2012-11-14T17:20:48Z</dcterms:created>
  <dcterms:modified xsi:type="dcterms:W3CDTF">2016-05-03T16:28:18Z</dcterms:modified>
</cp:coreProperties>
</file>

<file path=docProps/thumbnail.jpeg>
</file>